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84" r:id="rId3"/>
    <p:sldId id="256" r:id="rId4"/>
    <p:sldId id="276" r:id="rId5"/>
    <p:sldId id="277" r:id="rId6"/>
    <p:sldId id="278" r:id="rId7"/>
    <p:sldId id="279" r:id="rId8"/>
    <p:sldId id="280" r:id="rId9"/>
    <p:sldId id="281" r:id="rId10"/>
    <p:sldId id="285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B3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4D9E2-1154-43E8-8F92-96798A9C4C6A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B39B5-2501-4953-AEBC-0BF01BFD5E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8861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507F1C-C7DD-47B1-A15E-9BDA02FEE8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70233D-5E3F-488D-A358-D585F3CE1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4915DE-64ED-4161-B1C5-43072F002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6C77-F1F0-43F7-AF4C-95CEA9FFE36E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529CD8-319E-4C40-A782-9D4123358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0F46ED-1C5D-4F17-8196-EAEA98EFA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DDC0-AD90-4F23-93A7-2CE68CD383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265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0EDD57-051D-4237-A884-93BBAC152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284D25C-1606-499A-B604-31237A4E4C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6D7B0A-9FC3-4ADD-A594-B02107276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6C77-F1F0-43F7-AF4C-95CEA9FFE36E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66182A-B0C4-4706-8D5F-3175BF6A3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957EBC-734B-4E0F-8ABB-341D22BF4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DDC0-AD90-4F23-93A7-2CE68CD383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2369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2DF43C7-DACE-4867-A8C1-C36E88B8C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A2CE1E6-7D48-446E-921E-8C629C982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1FEE0D-5FD5-45E0-9696-BAF85F92E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6C77-F1F0-43F7-AF4C-95CEA9FFE36E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A35850-D230-447A-ABE9-7C3FD2E16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4361B6-F258-40FD-B0E9-D8153C0C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DDC0-AD90-4F23-93A7-2CE68CD383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252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191150-375F-4849-B1D9-C23A8609E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B6E109-F7FC-462A-90C9-78D688336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9F2DA1-5CF8-44D8-93D1-3F64943EE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6C77-F1F0-43F7-AF4C-95CEA9FFE36E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53D530-99C6-4E97-8F2F-D1D1C7353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0387CA-B6C3-41FC-9E9D-B0D382830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DDC0-AD90-4F23-93A7-2CE68CD383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414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700662-8871-471F-8E79-B0F210287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48BD95-F93D-4546-A54F-BF9CD609A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3EC566-D51F-4223-AF28-9B1194170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6C77-F1F0-43F7-AF4C-95CEA9FFE36E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22D1CA-3983-44DE-A4C6-EF3EB04DE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8D8A3F-51D7-4DD0-AB87-E00A2C602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DDC0-AD90-4F23-93A7-2CE68CD383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96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62905-6388-4870-ADAC-9205F9014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BBD1CB-7812-4EAB-854B-7F569E7C14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4F42FB-5172-4752-878D-DCA8DC9DB4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6F42F5B-59C4-4AF0-95A7-52BD0C0B1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6C77-F1F0-43F7-AF4C-95CEA9FFE36E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3CF0F87-389A-4178-BC18-A64B50DC7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E2AEB0-4812-49F8-A1DA-871CCFC17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DDC0-AD90-4F23-93A7-2CE68CD383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5611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A27D7D-24AE-4E59-94B6-5C827504D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C8C647-AEE0-4B42-AF13-261806C77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AB189F3-86F4-4EAD-A01E-5FC40A293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EBEFAE2-E269-4D69-A551-631DF2B51A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F2BD5C6-8E82-44AD-94F0-20F40532CE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DF3E693-7A6E-4F02-804E-6E412B1A5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6C77-F1F0-43F7-AF4C-95CEA9FFE36E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B779BF5-7E3C-47F9-98C3-790C60ADA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2DBE893-A028-430B-B871-58C34CF99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DDC0-AD90-4F23-93A7-2CE68CD383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792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4B1E94-61F4-46BC-A208-24824A6FA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EAF64F1-AF7C-4AA2-AD48-137D5E08C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6C77-F1F0-43F7-AF4C-95CEA9FFE36E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0C9A582-CA22-49EC-8B4C-CC38A5033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75FEFF4-D3EA-4F33-B5EC-7194D9341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DDC0-AD90-4F23-93A7-2CE68CD383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9390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3ED88C9-21FA-4A5F-8984-540AC801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6C77-F1F0-43F7-AF4C-95CEA9FFE36E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7DE3750-E745-4DF3-9A3A-F3A015647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752760C-DE4E-4296-B460-2126A1AB2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DDC0-AD90-4F23-93A7-2CE68CD383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410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1BCF7-9293-4525-87B4-0B3A3B52F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79D230-4F75-453F-BE0A-6811D6491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89A3D0D-EB74-4BED-8CBA-159C968BD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3CCDF0-ECB3-49F1-B3B4-57FEBD234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6C77-F1F0-43F7-AF4C-95CEA9FFE36E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413CF0-F2EC-45CD-AC2C-FE45CFE1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BDF841-16BD-47E9-9DE1-340E895A0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DDC0-AD90-4F23-93A7-2CE68CD383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679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984C1B-11A5-48AB-823E-9A6979BC7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2F987AE-778B-449F-86EB-B6BC658EB1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6D194AF-EE99-4D8E-8A23-DB3D3D1C1A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367222-9B36-4BD6-9D85-9135838E5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6C77-F1F0-43F7-AF4C-95CEA9FFE36E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BDFCB0-9883-4962-A4FB-B191CDBD4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89D1AC-48AA-4BDC-B09D-C2AB60FC5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8DDC0-AD90-4F23-93A7-2CE68CD383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927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A2AA833-6AF5-45AB-9C4E-577C40B4F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93E83A-73E3-412B-9DD9-C310636BF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A17109-218A-426E-B55C-AFA81F154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A6C77-F1F0-43F7-AF4C-95CEA9FFE36E}" type="datetimeFigureOut">
              <a:rPr lang="es-ES" smtClean="0"/>
              <a:t>06/09/2018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DC1376-26D4-4501-A48E-8D26152482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AC3CAC-0A8D-4771-AD76-953CF54B25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8DDC0-AD90-4F23-93A7-2CE68CD383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54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FC190-B0D1-4DBD-9ABF-AE0F8DE9C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9242" y="1248782"/>
            <a:ext cx="9144000" cy="4239347"/>
          </a:xfrm>
        </p:spPr>
        <p:txBody>
          <a:bodyPr>
            <a:noAutofit/>
          </a:bodyPr>
          <a:lstStyle/>
          <a:p>
            <a:r>
              <a:rPr lang="es-ES" b="1" dirty="0">
                <a:solidFill>
                  <a:srgbClr val="C00000"/>
                </a:solidFill>
              </a:rPr>
              <a:t>Erasmus+</a:t>
            </a:r>
            <a:r>
              <a:rPr lang="es-ES" sz="1800" b="1" dirty="0">
                <a:solidFill>
                  <a:srgbClr val="C00000"/>
                </a:solidFill>
              </a:rPr>
              <a:t/>
            </a:r>
            <a:br>
              <a:rPr lang="es-ES" sz="1800" b="1" dirty="0">
                <a:solidFill>
                  <a:srgbClr val="C00000"/>
                </a:solidFill>
              </a:rPr>
            </a:br>
            <a:r>
              <a:rPr lang="es-ES" sz="1800" b="1" dirty="0">
                <a:solidFill>
                  <a:srgbClr val="C00000"/>
                </a:solidFill>
              </a:rPr>
              <a:t/>
            </a:r>
            <a:br>
              <a:rPr lang="es-ES" sz="1800" b="1" dirty="0">
                <a:solidFill>
                  <a:srgbClr val="C00000"/>
                </a:solidFill>
              </a:rPr>
            </a:br>
            <a:r>
              <a:rPr lang="es-ES" sz="4800" b="1" dirty="0" smtClean="0">
                <a:solidFill>
                  <a:srgbClr val="C00000"/>
                </a:solidFill>
              </a:rPr>
              <a:t>Programa </a:t>
            </a:r>
            <a:r>
              <a:rPr lang="es-ES" sz="4800" b="1" dirty="0">
                <a:solidFill>
                  <a:srgbClr val="C00000"/>
                </a:solidFill>
              </a:rPr>
              <a:t>de movilidad de Educación Superior entre países del programa y asociados</a:t>
            </a:r>
            <a:br>
              <a:rPr lang="es-ES" sz="4800" b="1" dirty="0">
                <a:solidFill>
                  <a:srgbClr val="C00000"/>
                </a:solidFill>
              </a:rPr>
            </a:br>
            <a:r>
              <a:rPr lang="es-ES" sz="4800" b="1" dirty="0">
                <a:solidFill>
                  <a:srgbClr val="C00000"/>
                </a:solidFill>
              </a:rPr>
              <a:t/>
            </a:r>
            <a:br>
              <a:rPr lang="es-ES" sz="4800" b="1" dirty="0">
                <a:solidFill>
                  <a:srgbClr val="C00000"/>
                </a:solidFill>
              </a:rPr>
            </a:br>
            <a:r>
              <a:rPr lang="es-ES" sz="4800" b="1" dirty="0" smtClean="0">
                <a:solidFill>
                  <a:srgbClr val="C00000"/>
                </a:solidFill>
              </a:rPr>
              <a:t>Key </a:t>
            </a:r>
            <a:r>
              <a:rPr lang="es-ES" sz="4800" b="1" dirty="0" err="1" smtClean="0">
                <a:solidFill>
                  <a:srgbClr val="C00000"/>
                </a:solidFill>
              </a:rPr>
              <a:t>Action</a:t>
            </a:r>
            <a:r>
              <a:rPr lang="es-ES" sz="4800" b="1" dirty="0" smtClean="0">
                <a:solidFill>
                  <a:srgbClr val="C00000"/>
                </a:solidFill>
              </a:rPr>
              <a:t> 107 </a:t>
            </a:r>
            <a:r>
              <a:rPr lang="es-ES" sz="4800" b="1" dirty="0" err="1" smtClean="0">
                <a:solidFill>
                  <a:srgbClr val="C00000"/>
                </a:solidFill>
              </a:rPr>
              <a:t>ó</a:t>
            </a:r>
            <a:r>
              <a:rPr lang="es-ES" sz="4800" b="1" dirty="0" smtClean="0">
                <a:solidFill>
                  <a:srgbClr val="C00000"/>
                </a:solidFill>
              </a:rPr>
              <a:t> KA107</a:t>
            </a:r>
            <a:r>
              <a:rPr lang="es-ES" sz="4800" b="1" dirty="0">
                <a:solidFill>
                  <a:srgbClr val="C00000"/>
                </a:solidFill>
              </a:rPr>
              <a:t/>
            </a:r>
            <a:br>
              <a:rPr lang="es-ES" sz="4800" b="1" dirty="0">
                <a:solidFill>
                  <a:srgbClr val="C00000"/>
                </a:solidFill>
              </a:rPr>
            </a:br>
            <a:r>
              <a:rPr lang="es-ES" sz="2800" b="1" dirty="0" smtClean="0">
                <a:solidFill>
                  <a:srgbClr val="C00000"/>
                </a:solidFill>
              </a:rPr>
              <a:t>2014 – 2020</a:t>
            </a:r>
            <a:br>
              <a:rPr lang="es-ES" sz="2800" b="1" dirty="0" smtClean="0">
                <a:solidFill>
                  <a:srgbClr val="C00000"/>
                </a:solidFill>
              </a:rPr>
            </a:br>
            <a:endParaRPr lang="es-ES" sz="2800" b="1" dirty="0">
              <a:solidFill>
                <a:srgbClr val="C0000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E9CCD09-2ACB-40C9-89F7-78AE51EAAFEB}"/>
              </a:ext>
            </a:extLst>
          </p:cNvPr>
          <p:cNvSpPr txBox="1"/>
          <p:nvPr/>
        </p:nvSpPr>
        <p:spPr>
          <a:xfrm>
            <a:off x="0" y="0"/>
            <a:ext cx="738664" cy="6858000"/>
          </a:xfrm>
          <a:prstGeom prst="rect">
            <a:avLst/>
          </a:prstGeom>
          <a:solidFill>
            <a:srgbClr val="B30033"/>
          </a:solidFill>
        </p:spPr>
        <p:txBody>
          <a:bodyPr vert="vert270" wrap="square" rtlCol="0">
            <a:spAutoFit/>
          </a:bodyPr>
          <a:lstStyle/>
          <a:p>
            <a:pPr algn="ctr"/>
            <a:endParaRPr lang="es-ES" sz="900" b="1" cap="small" dirty="0">
              <a:solidFill>
                <a:schemeClr val="bg1"/>
              </a:solidFill>
            </a:endParaRPr>
          </a:p>
          <a:p>
            <a:pPr algn="ctr"/>
            <a:r>
              <a:rPr lang="es-ES" b="1" cap="small" dirty="0">
                <a:solidFill>
                  <a:schemeClr val="bg1"/>
                </a:solidFill>
              </a:rPr>
              <a:t>Vicerrectorado de Internacionalización  </a:t>
            </a:r>
            <a:r>
              <a:rPr lang="es-ES" b="1" cap="small" dirty="0" smtClean="0">
                <a:solidFill>
                  <a:schemeClr val="bg1"/>
                </a:solidFill>
              </a:rPr>
              <a:t>y Formación </a:t>
            </a:r>
            <a:r>
              <a:rPr lang="es-ES" b="1" cap="small" dirty="0">
                <a:solidFill>
                  <a:schemeClr val="bg1"/>
                </a:solidFill>
              </a:rPr>
              <a:t>Permanente</a:t>
            </a:r>
          </a:p>
          <a:p>
            <a:pPr algn="ctr"/>
            <a:endParaRPr lang="es-ES" sz="900" b="1" cap="small" dirty="0">
              <a:solidFill>
                <a:schemeClr val="bg1"/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AB438EF-F669-43CD-BE9C-D77BDDFD65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748" y="0"/>
            <a:ext cx="1370252" cy="848672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A86753B3-142F-4196-B5B4-6CCCBD3C5091}"/>
              </a:ext>
            </a:extLst>
          </p:cNvPr>
          <p:cNvSpPr txBox="1"/>
          <p:nvPr/>
        </p:nvSpPr>
        <p:spPr>
          <a:xfrm>
            <a:off x="10821747" y="848672"/>
            <a:ext cx="1370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b="1" cap="small" dirty="0">
                <a:latin typeface="Candara" panose="020E0502030303020204" pitchFamily="34" charset="0"/>
              </a:rPr>
              <a:t>Oficina de Relaciones Internacionales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824" y="5032666"/>
            <a:ext cx="2727225" cy="182533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516" y="5745832"/>
            <a:ext cx="2425452" cy="68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221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FC190-B0D1-4DBD-9ABF-AE0F8DE9C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3396" y="641476"/>
            <a:ext cx="9144000" cy="814502"/>
          </a:xfrm>
        </p:spPr>
        <p:txBody>
          <a:bodyPr>
            <a:noAutofit/>
          </a:bodyPr>
          <a:lstStyle/>
          <a:p>
            <a:r>
              <a:rPr lang="es-ES" sz="4900" b="1" dirty="0">
                <a:solidFill>
                  <a:srgbClr val="C00000"/>
                </a:solidFill>
              </a:rPr>
              <a:t>¿Cómo solicitar la ayuda?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67E9F3-A34B-4006-96AA-09092D4B09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936865"/>
            <a:ext cx="7079673" cy="4339244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2200" b="1" dirty="0">
                <a:solidFill>
                  <a:srgbClr val="C00000"/>
                </a:solidFill>
              </a:rPr>
              <a:t>Estudiantes</a:t>
            </a:r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es-ES" sz="2200" b="1" dirty="0"/>
              <a:t>Ser estudiante de Grado, Máster oficial o Doctorado.</a:t>
            </a:r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es-ES" sz="2200" b="1" dirty="0"/>
              <a:t>Acreditar al menos un nivel B1 de idioma inglés</a:t>
            </a:r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es-ES" sz="2200" b="1" dirty="0"/>
              <a:t>Tener una nota media en el expediente de 5p. o más.</a:t>
            </a:r>
          </a:p>
          <a:p>
            <a:pPr lvl="1" algn="l"/>
            <a:endParaRPr lang="es-ES" sz="2200" b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2200" b="1" dirty="0">
                <a:solidFill>
                  <a:srgbClr val="C00000"/>
                </a:solidFill>
              </a:rPr>
              <a:t>Personal</a:t>
            </a:r>
            <a:r>
              <a:rPr lang="es-ES" sz="2200" b="1" dirty="0"/>
              <a:t> </a:t>
            </a:r>
            <a:r>
              <a:rPr lang="es-ES" sz="2200" b="1" dirty="0">
                <a:solidFill>
                  <a:srgbClr val="C00000"/>
                </a:solidFill>
              </a:rPr>
              <a:t>docente</a:t>
            </a:r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es-ES" sz="2200" b="1" dirty="0"/>
              <a:t>Ser PDI, el personal investigador  (PI) está </a:t>
            </a:r>
            <a:r>
              <a:rPr lang="es-ES" sz="2200" b="1" dirty="0">
                <a:solidFill>
                  <a:srgbClr val="FF0000"/>
                </a:solidFill>
              </a:rPr>
              <a:t>excluido</a:t>
            </a:r>
            <a:r>
              <a:rPr lang="es-ES" sz="2200" b="1" dirty="0"/>
              <a:t>.</a:t>
            </a:r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es-ES" sz="2200" b="1" dirty="0"/>
              <a:t>Acuerdo de movilidad (Anexo I)</a:t>
            </a:r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es-ES" sz="2200" b="1" dirty="0"/>
              <a:t>Ficha de méritos (Anexo II)</a:t>
            </a:r>
          </a:p>
          <a:p>
            <a:pPr algn="just"/>
            <a:endParaRPr lang="es-ES" sz="22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E9CCD09-2ACB-40C9-89F7-78AE51EAAFEB}"/>
              </a:ext>
            </a:extLst>
          </p:cNvPr>
          <p:cNvSpPr txBox="1"/>
          <p:nvPr/>
        </p:nvSpPr>
        <p:spPr>
          <a:xfrm>
            <a:off x="0" y="0"/>
            <a:ext cx="738664" cy="6858000"/>
          </a:xfrm>
          <a:prstGeom prst="rect">
            <a:avLst/>
          </a:prstGeom>
          <a:solidFill>
            <a:srgbClr val="B30033"/>
          </a:solidFill>
        </p:spPr>
        <p:txBody>
          <a:bodyPr vert="vert270" wrap="square" rtlCol="0">
            <a:spAutoFit/>
          </a:bodyPr>
          <a:lstStyle/>
          <a:p>
            <a:pPr algn="ctr"/>
            <a:endParaRPr lang="es-ES" sz="900" b="1" cap="small" dirty="0">
              <a:solidFill>
                <a:schemeClr val="bg1"/>
              </a:solidFill>
            </a:endParaRPr>
          </a:p>
          <a:p>
            <a:pPr algn="ctr"/>
            <a:r>
              <a:rPr lang="es-ES" b="1" cap="small" dirty="0">
                <a:solidFill>
                  <a:schemeClr val="bg1"/>
                </a:solidFill>
              </a:rPr>
              <a:t>Vicerrectorado de Internacionalización  </a:t>
            </a:r>
            <a:r>
              <a:rPr lang="es-ES" b="1" cap="small" dirty="0" smtClean="0">
                <a:solidFill>
                  <a:schemeClr val="bg1"/>
                </a:solidFill>
              </a:rPr>
              <a:t>y Formación </a:t>
            </a:r>
            <a:r>
              <a:rPr lang="es-ES" b="1" cap="small" dirty="0">
                <a:solidFill>
                  <a:schemeClr val="bg1"/>
                </a:solidFill>
              </a:rPr>
              <a:t>Permanente</a:t>
            </a:r>
          </a:p>
          <a:p>
            <a:pPr algn="ctr"/>
            <a:endParaRPr lang="es-ES" sz="900" b="1" cap="small" dirty="0">
              <a:solidFill>
                <a:schemeClr val="bg1"/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AB438EF-F669-43CD-BE9C-D77BDDFD65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748" y="0"/>
            <a:ext cx="1370252" cy="848672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A86753B3-142F-4196-B5B4-6CCCBD3C5091}"/>
              </a:ext>
            </a:extLst>
          </p:cNvPr>
          <p:cNvSpPr txBox="1"/>
          <p:nvPr/>
        </p:nvSpPr>
        <p:spPr>
          <a:xfrm>
            <a:off x="10821747" y="848672"/>
            <a:ext cx="1370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b="1" cap="small" dirty="0">
                <a:latin typeface="Candara" panose="020E0502030303020204" pitchFamily="34" charset="0"/>
              </a:rPr>
              <a:t>Oficina de Relaciones Internacionales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801974" y="5723454"/>
            <a:ext cx="72429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C00000"/>
                </a:solidFill>
              </a:rPr>
              <a:t>Más información en las Oficinas de Relaciones Internacionales de campus</a:t>
            </a:r>
          </a:p>
          <a:p>
            <a:pPr algn="ctr"/>
            <a:r>
              <a:rPr lang="es-ES" sz="1400" b="1" dirty="0"/>
              <a:t>https://</a:t>
            </a:r>
            <a:r>
              <a:rPr lang="es-ES" sz="1400" b="1" dirty="0" smtClean="0"/>
              <a:t>www.uclm.es/misiones/internacional/movilidad/ori</a:t>
            </a:r>
          </a:p>
          <a:p>
            <a:pPr algn="ctr"/>
            <a:endParaRPr lang="es-ES" b="1" dirty="0">
              <a:solidFill>
                <a:srgbClr val="C000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4310" y="2990642"/>
            <a:ext cx="2442563" cy="2728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533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FC190-B0D1-4DBD-9ABF-AE0F8DE9C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3396" y="641476"/>
            <a:ext cx="9144000" cy="814502"/>
          </a:xfrm>
        </p:spPr>
        <p:txBody>
          <a:bodyPr>
            <a:noAutofit/>
          </a:bodyPr>
          <a:lstStyle/>
          <a:p>
            <a:r>
              <a:rPr lang="es-ES" sz="4800" b="1" dirty="0" smtClean="0">
                <a:solidFill>
                  <a:srgbClr val="C00000"/>
                </a:solidFill>
              </a:rPr>
              <a:t>¿En qué consiste la movilidad </a:t>
            </a:r>
            <a:r>
              <a:rPr lang="es-ES" sz="4800" b="1" dirty="0">
                <a:solidFill>
                  <a:srgbClr val="C00000"/>
                </a:solidFill>
              </a:rPr>
              <a:t>E</a:t>
            </a:r>
            <a:r>
              <a:rPr lang="es-ES" sz="4800" b="1" dirty="0" smtClean="0">
                <a:solidFill>
                  <a:srgbClr val="C00000"/>
                </a:solidFill>
              </a:rPr>
              <a:t>rasmus</a:t>
            </a:r>
            <a:r>
              <a:rPr lang="es-ES" sz="4800" b="1" dirty="0" smtClean="0">
                <a:solidFill>
                  <a:srgbClr val="C00000"/>
                </a:solidFill>
              </a:rPr>
              <a:t>+ con países asociados?</a:t>
            </a:r>
            <a:endParaRPr lang="es-ES" sz="4800" b="1" dirty="0">
              <a:solidFill>
                <a:srgbClr val="C0000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67E9F3-A34B-4006-96AA-09092D4B09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36865"/>
            <a:ext cx="9144000" cy="4339244"/>
          </a:xfrm>
        </p:spPr>
        <p:txBody>
          <a:bodyPr>
            <a:normAutofit fontScale="92500"/>
          </a:bodyPr>
          <a:lstStyle/>
          <a:p>
            <a:pPr marL="285750" indent="-285750" algn="just">
              <a:buFontTx/>
              <a:buChar char="-"/>
            </a:pPr>
            <a:r>
              <a:rPr lang="es-ES" b="1" dirty="0"/>
              <a:t>La acción clave 107 o </a:t>
            </a:r>
            <a:r>
              <a:rPr lang="es-ES" b="1" dirty="0" err="1">
                <a:solidFill>
                  <a:srgbClr val="C00000"/>
                </a:solidFill>
              </a:rPr>
              <a:t>key</a:t>
            </a:r>
            <a:r>
              <a:rPr lang="es-ES" b="1" dirty="0">
                <a:solidFill>
                  <a:srgbClr val="C00000"/>
                </a:solidFill>
              </a:rPr>
              <a:t> </a:t>
            </a:r>
            <a:r>
              <a:rPr lang="es-ES" b="1" dirty="0" err="1">
                <a:solidFill>
                  <a:srgbClr val="C00000"/>
                </a:solidFill>
              </a:rPr>
              <a:t>action</a:t>
            </a:r>
            <a:r>
              <a:rPr lang="es-ES" b="1" dirty="0">
                <a:solidFill>
                  <a:srgbClr val="C00000"/>
                </a:solidFill>
              </a:rPr>
              <a:t> 107 (KA107) </a:t>
            </a:r>
            <a:r>
              <a:rPr lang="es-ES" b="1" dirty="0"/>
              <a:t>forma parte del  Programa Erasmus+ en su estrategia </a:t>
            </a:r>
            <a:r>
              <a:rPr lang="es-ES" b="1" dirty="0">
                <a:solidFill>
                  <a:srgbClr val="C00000"/>
                </a:solidFill>
              </a:rPr>
              <a:t>2014-2020</a:t>
            </a:r>
          </a:p>
          <a:p>
            <a:pPr marL="285750" indent="-285750" algn="just">
              <a:buFontTx/>
              <a:buChar char="-"/>
            </a:pPr>
            <a:endParaRPr lang="es-ES" b="1" dirty="0"/>
          </a:p>
          <a:p>
            <a:pPr marL="285750" indent="-285750" algn="just">
              <a:buFontTx/>
              <a:buChar char="-"/>
            </a:pPr>
            <a:r>
              <a:rPr lang="es-ES" b="1" dirty="0">
                <a:solidFill>
                  <a:srgbClr val="C00000"/>
                </a:solidFill>
              </a:rPr>
              <a:t>Amplía oportunidades</a:t>
            </a:r>
            <a:r>
              <a:rPr lang="es-ES" b="1" dirty="0"/>
              <a:t>: más allá de las fronteras de la UE, ofrece la movilidad internacional de créditos (ICM) con terceros países.</a:t>
            </a:r>
          </a:p>
          <a:p>
            <a:pPr marL="285750" indent="-285750" algn="just">
              <a:buFontTx/>
              <a:buChar char="-"/>
            </a:pPr>
            <a:endParaRPr lang="es-ES" b="1" dirty="0"/>
          </a:p>
          <a:p>
            <a:pPr marL="285750" indent="-285750" algn="just">
              <a:buFontTx/>
              <a:buChar char="-"/>
            </a:pPr>
            <a:r>
              <a:rPr lang="es-ES" b="1" dirty="0"/>
              <a:t>Objetivo: </a:t>
            </a:r>
            <a:r>
              <a:rPr lang="es-ES" b="1" dirty="0">
                <a:solidFill>
                  <a:srgbClr val="C00000"/>
                </a:solidFill>
              </a:rPr>
              <a:t>mejorar las capacidades </a:t>
            </a:r>
            <a:r>
              <a:rPr lang="es-ES" b="1" dirty="0"/>
              <a:t>educativas y formativas para </a:t>
            </a:r>
            <a:r>
              <a:rPr lang="es-ES" b="1" dirty="0">
                <a:solidFill>
                  <a:srgbClr val="C00000"/>
                </a:solidFill>
              </a:rPr>
              <a:t>mejorar la empleabilidad </a:t>
            </a:r>
            <a:r>
              <a:rPr lang="es-ES" b="1" dirty="0"/>
              <a:t>de estudiantes y del personal docente y de administración.</a:t>
            </a:r>
          </a:p>
          <a:p>
            <a:pPr marL="285750" indent="-285750" algn="just">
              <a:buFontTx/>
              <a:buChar char="-"/>
            </a:pPr>
            <a:endParaRPr lang="es-ES" b="1" dirty="0"/>
          </a:p>
          <a:p>
            <a:pPr marL="285750" indent="-285750" algn="just">
              <a:buFontTx/>
              <a:buChar char="-"/>
            </a:pPr>
            <a:r>
              <a:rPr lang="es-ES" b="1" dirty="0"/>
              <a:t>Financiación </a:t>
            </a:r>
            <a:r>
              <a:rPr lang="es-ES" b="1" dirty="0">
                <a:solidFill>
                  <a:srgbClr val="C00000"/>
                </a:solidFill>
              </a:rPr>
              <a:t>UE</a:t>
            </a:r>
            <a:r>
              <a:rPr lang="es-ES" b="1" dirty="0"/>
              <a:t> – acción descentralizada a través de la Agencia Nacional Española: </a:t>
            </a:r>
            <a:r>
              <a:rPr lang="es-ES" b="1" dirty="0">
                <a:solidFill>
                  <a:srgbClr val="C00000"/>
                </a:solidFill>
              </a:rPr>
              <a:t>SEPIE</a:t>
            </a:r>
          </a:p>
          <a:p>
            <a:pPr algn="just"/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E9CCD09-2ACB-40C9-89F7-78AE51EAAFEB}"/>
              </a:ext>
            </a:extLst>
          </p:cNvPr>
          <p:cNvSpPr txBox="1"/>
          <p:nvPr/>
        </p:nvSpPr>
        <p:spPr>
          <a:xfrm>
            <a:off x="0" y="0"/>
            <a:ext cx="738664" cy="6858000"/>
          </a:xfrm>
          <a:prstGeom prst="rect">
            <a:avLst/>
          </a:prstGeom>
          <a:solidFill>
            <a:srgbClr val="B30033"/>
          </a:solidFill>
        </p:spPr>
        <p:txBody>
          <a:bodyPr vert="vert270" wrap="square" rtlCol="0">
            <a:spAutoFit/>
          </a:bodyPr>
          <a:lstStyle/>
          <a:p>
            <a:pPr algn="ctr"/>
            <a:endParaRPr lang="es-ES" sz="900" b="1" cap="small" dirty="0">
              <a:solidFill>
                <a:schemeClr val="bg1"/>
              </a:solidFill>
            </a:endParaRPr>
          </a:p>
          <a:p>
            <a:pPr algn="ctr"/>
            <a:r>
              <a:rPr lang="es-ES" b="1" cap="small" dirty="0">
                <a:solidFill>
                  <a:schemeClr val="bg1"/>
                </a:solidFill>
              </a:rPr>
              <a:t>Vicerrectorado de Internacionalización  </a:t>
            </a:r>
            <a:r>
              <a:rPr lang="es-ES" b="1" cap="small" dirty="0" smtClean="0">
                <a:solidFill>
                  <a:schemeClr val="bg1"/>
                </a:solidFill>
              </a:rPr>
              <a:t>y Formación </a:t>
            </a:r>
            <a:r>
              <a:rPr lang="es-ES" b="1" cap="small" dirty="0">
                <a:solidFill>
                  <a:schemeClr val="bg1"/>
                </a:solidFill>
              </a:rPr>
              <a:t>Permanente</a:t>
            </a:r>
          </a:p>
          <a:p>
            <a:pPr algn="ctr"/>
            <a:endParaRPr lang="es-ES" sz="900" b="1" cap="small" dirty="0">
              <a:solidFill>
                <a:schemeClr val="bg1"/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AB438EF-F669-43CD-BE9C-D77BDDFD65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748" y="0"/>
            <a:ext cx="1370252" cy="848672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A86753B3-142F-4196-B5B4-6CCCBD3C5091}"/>
              </a:ext>
            </a:extLst>
          </p:cNvPr>
          <p:cNvSpPr txBox="1"/>
          <p:nvPr/>
        </p:nvSpPr>
        <p:spPr>
          <a:xfrm>
            <a:off x="10821747" y="848672"/>
            <a:ext cx="1370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b="1" cap="small" dirty="0">
                <a:latin typeface="Candara" panose="020E0502030303020204" pitchFamily="34" charset="0"/>
              </a:rPr>
              <a:t>Oficina de Relaciones Internacionales</a:t>
            </a:r>
          </a:p>
        </p:txBody>
      </p:sp>
    </p:spTree>
    <p:extLst>
      <p:ext uri="{BB962C8B-B14F-4D97-AF65-F5344CB8AC3E}">
        <p14:creationId xmlns:p14="http://schemas.microsoft.com/office/powerpoint/2010/main" val="3122400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FC190-B0D1-4DBD-9ABF-AE0F8DE9C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3396" y="641476"/>
            <a:ext cx="9144000" cy="814502"/>
          </a:xfrm>
        </p:spPr>
        <p:txBody>
          <a:bodyPr>
            <a:normAutofit fontScale="90000"/>
          </a:bodyPr>
          <a:lstStyle/>
          <a:p>
            <a:r>
              <a:rPr lang="es-ES" sz="5400" b="1" dirty="0">
                <a:solidFill>
                  <a:srgbClr val="C00000"/>
                </a:solidFill>
              </a:rPr>
              <a:t>¿A quién va dirigido</a:t>
            </a:r>
            <a:r>
              <a:rPr lang="es-ES" sz="5400" b="1" dirty="0" smtClean="0">
                <a:solidFill>
                  <a:srgbClr val="C00000"/>
                </a:solidFill>
              </a:rPr>
              <a:t>?</a:t>
            </a:r>
            <a:endParaRPr lang="es-ES" sz="5400" b="1" dirty="0">
              <a:solidFill>
                <a:srgbClr val="C0000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67E9F3-A34B-4006-96AA-09092D4B09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36865"/>
            <a:ext cx="9144000" cy="4339244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/>
              <a:t>Estudiantes de GRADO, MÁSTER OFICIAL y DOCTORADO</a:t>
            </a:r>
            <a:endParaRPr lang="es-ES" b="1" dirty="0">
              <a:solidFill>
                <a:srgbClr val="C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/>
              <a:t>PDI: para impartir docencia (8 h/semana de docencia)</a:t>
            </a:r>
          </a:p>
          <a:p>
            <a:pPr algn="just"/>
            <a:r>
              <a:rPr lang="es-ES" b="1" dirty="0"/>
              <a:t>    (no permite la asistencia a Congresos y Conferencias)</a:t>
            </a:r>
          </a:p>
          <a:p>
            <a:pPr algn="just"/>
            <a:endParaRPr lang="es-ES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b="1" dirty="0"/>
              <a:t>PAS: para recibir formación </a:t>
            </a:r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E9CCD09-2ACB-40C9-89F7-78AE51EAAFEB}"/>
              </a:ext>
            </a:extLst>
          </p:cNvPr>
          <p:cNvSpPr txBox="1"/>
          <p:nvPr/>
        </p:nvSpPr>
        <p:spPr>
          <a:xfrm>
            <a:off x="0" y="0"/>
            <a:ext cx="738664" cy="6858000"/>
          </a:xfrm>
          <a:prstGeom prst="rect">
            <a:avLst/>
          </a:prstGeom>
          <a:solidFill>
            <a:srgbClr val="B30033"/>
          </a:solidFill>
        </p:spPr>
        <p:txBody>
          <a:bodyPr vert="vert270" wrap="square" rtlCol="0">
            <a:spAutoFit/>
          </a:bodyPr>
          <a:lstStyle/>
          <a:p>
            <a:pPr algn="ctr"/>
            <a:endParaRPr lang="es-ES" sz="900" b="1" cap="small" dirty="0">
              <a:solidFill>
                <a:schemeClr val="bg1"/>
              </a:solidFill>
            </a:endParaRPr>
          </a:p>
          <a:p>
            <a:pPr algn="ctr"/>
            <a:r>
              <a:rPr lang="es-ES" b="1" cap="small" dirty="0">
                <a:solidFill>
                  <a:schemeClr val="bg1"/>
                </a:solidFill>
              </a:rPr>
              <a:t>Vicerrectorado de Internacionalización  </a:t>
            </a:r>
            <a:r>
              <a:rPr lang="es-ES" b="1" cap="small" dirty="0" smtClean="0">
                <a:solidFill>
                  <a:schemeClr val="bg1"/>
                </a:solidFill>
              </a:rPr>
              <a:t>y Formación </a:t>
            </a:r>
            <a:r>
              <a:rPr lang="es-ES" b="1" cap="small" dirty="0">
                <a:solidFill>
                  <a:schemeClr val="bg1"/>
                </a:solidFill>
              </a:rPr>
              <a:t>Permanente</a:t>
            </a:r>
          </a:p>
          <a:p>
            <a:pPr algn="ctr"/>
            <a:endParaRPr lang="es-ES" sz="900" b="1" cap="small" dirty="0">
              <a:solidFill>
                <a:schemeClr val="bg1"/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AB438EF-F669-43CD-BE9C-D77BDDFD65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748" y="0"/>
            <a:ext cx="1370252" cy="848672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A86753B3-142F-4196-B5B4-6CCCBD3C5091}"/>
              </a:ext>
            </a:extLst>
          </p:cNvPr>
          <p:cNvSpPr txBox="1"/>
          <p:nvPr/>
        </p:nvSpPr>
        <p:spPr>
          <a:xfrm>
            <a:off x="10821747" y="848672"/>
            <a:ext cx="1370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b="1" cap="small" dirty="0">
                <a:latin typeface="Candara" panose="020E0502030303020204" pitchFamily="34" charset="0"/>
              </a:rPr>
              <a:t>Oficina de Relaciones Internacionales</a:t>
            </a:r>
          </a:p>
        </p:txBody>
      </p:sp>
    </p:spTree>
    <p:extLst>
      <p:ext uri="{BB962C8B-B14F-4D97-AF65-F5344CB8AC3E}">
        <p14:creationId xmlns:p14="http://schemas.microsoft.com/office/powerpoint/2010/main" val="3517908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467E9F3-A34B-4006-96AA-09092D4B09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31473"/>
            <a:ext cx="7142018" cy="3844636"/>
          </a:xfrm>
        </p:spPr>
        <p:txBody>
          <a:bodyPr>
            <a:normAutofit/>
          </a:bodyPr>
          <a:lstStyle/>
          <a:p>
            <a:pPr algn="l"/>
            <a:r>
              <a:rPr lang="es-ES" b="1" dirty="0" smtClean="0">
                <a:solidFill>
                  <a:srgbClr val="C00000"/>
                </a:solidFill>
              </a:rPr>
              <a:t>Convocatoria UCLM</a:t>
            </a:r>
          </a:p>
          <a:p>
            <a:pPr algn="l"/>
            <a:endParaRPr lang="es-ES" b="1" dirty="0" smtClean="0">
              <a:solidFill>
                <a:srgbClr val="C00000"/>
              </a:solidFill>
            </a:endParaRPr>
          </a:p>
          <a:p>
            <a:pPr algn="l"/>
            <a:r>
              <a:rPr lang="es-ES" b="1" dirty="0" smtClean="0">
                <a:solidFill>
                  <a:srgbClr val="C00000"/>
                </a:solidFill>
              </a:rPr>
              <a:t>Erasmus+ países </a:t>
            </a:r>
            <a:r>
              <a:rPr lang="es-ES" b="1" dirty="0" smtClean="0">
                <a:solidFill>
                  <a:srgbClr val="C00000"/>
                </a:solidFill>
              </a:rPr>
              <a:t>asociados KA107 2018:</a:t>
            </a:r>
            <a:endParaRPr lang="es-ES" b="1" dirty="0" smtClean="0">
              <a:solidFill>
                <a:srgbClr val="C00000"/>
              </a:solidFill>
            </a:endParaRPr>
          </a:p>
          <a:p>
            <a:pPr algn="l"/>
            <a:endParaRPr lang="es-ES" b="1" dirty="0" smtClean="0">
              <a:solidFill>
                <a:srgbClr val="C00000"/>
              </a:solidFill>
            </a:endParaRPr>
          </a:p>
          <a:p>
            <a:pPr algn="l"/>
            <a:r>
              <a:rPr lang="es-ES" b="1" dirty="0" smtClean="0">
                <a:solidFill>
                  <a:srgbClr val="C00000"/>
                </a:solidFill>
              </a:rPr>
              <a:t>China, Georgia, Japón Jordania, Kazajistán, Perú, Federación Rusa y Uzbekistán</a:t>
            </a:r>
            <a:endParaRPr lang="es-ES" sz="1800" b="1" dirty="0">
              <a:solidFill>
                <a:srgbClr val="C0000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E9CCD09-2ACB-40C9-89F7-78AE51EAAFEB}"/>
              </a:ext>
            </a:extLst>
          </p:cNvPr>
          <p:cNvSpPr txBox="1"/>
          <p:nvPr/>
        </p:nvSpPr>
        <p:spPr>
          <a:xfrm>
            <a:off x="0" y="0"/>
            <a:ext cx="738664" cy="6858000"/>
          </a:xfrm>
          <a:prstGeom prst="rect">
            <a:avLst/>
          </a:prstGeom>
          <a:solidFill>
            <a:srgbClr val="B30033"/>
          </a:solidFill>
        </p:spPr>
        <p:txBody>
          <a:bodyPr vert="vert270" wrap="square" rtlCol="0">
            <a:spAutoFit/>
          </a:bodyPr>
          <a:lstStyle/>
          <a:p>
            <a:pPr algn="ctr"/>
            <a:endParaRPr lang="es-ES" sz="900" b="1" cap="small" dirty="0">
              <a:solidFill>
                <a:schemeClr val="bg1"/>
              </a:solidFill>
            </a:endParaRPr>
          </a:p>
          <a:p>
            <a:pPr algn="ctr"/>
            <a:r>
              <a:rPr lang="es-ES" b="1" cap="small" dirty="0">
                <a:solidFill>
                  <a:schemeClr val="bg1"/>
                </a:solidFill>
              </a:rPr>
              <a:t>Vicerrectorado de Internacionalización  </a:t>
            </a:r>
            <a:r>
              <a:rPr lang="es-ES" b="1" cap="small" dirty="0" smtClean="0">
                <a:solidFill>
                  <a:schemeClr val="bg1"/>
                </a:solidFill>
              </a:rPr>
              <a:t>y Formación </a:t>
            </a:r>
            <a:r>
              <a:rPr lang="es-ES" b="1" cap="small" dirty="0">
                <a:solidFill>
                  <a:schemeClr val="bg1"/>
                </a:solidFill>
              </a:rPr>
              <a:t>Permanente</a:t>
            </a:r>
          </a:p>
          <a:p>
            <a:pPr algn="ctr"/>
            <a:endParaRPr lang="es-ES" sz="900" b="1" cap="small" dirty="0">
              <a:solidFill>
                <a:schemeClr val="bg1"/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AB438EF-F669-43CD-BE9C-D77BDDFD65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748" y="0"/>
            <a:ext cx="1370252" cy="848672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A86753B3-142F-4196-B5B4-6CCCBD3C5091}"/>
              </a:ext>
            </a:extLst>
          </p:cNvPr>
          <p:cNvSpPr txBox="1"/>
          <p:nvPr/>
        </p:nvSpPr>
        <p:spPr>
          <a:xfrm>
            <a:off x="10821747" y="848672"/>
            <a:ext cx="1370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b="1" cap="small" dirty="0">
                <a:latin typeface="Candara" panose="020E0502030303020204" pitchFamily="34" charset="0"/>
              </a:rPr>
              <a:t>Oficina de Relaciones Internacionales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9446895" y="3249252"/>
            <a:ext cx="2448272" cy="1569660"/>
          </a:xfrm>
          <a:prstGeom prst="rect">
            <a:avLst/>
          </a:prstGeom>
          <a:solidFill>
            <a:srgbClr val="A5002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chemeClr val="bg1"/>
                </a:solidFill>
              </a:rPr>
              <a:t>Destinos</a:t>
            </a:r>
          </a:p>
          <a:p>
            <a:pPr algn="ctr"/>
            <a:r>
              <a:rPr lang="es-ES" sz="3200" b="1" dirty="0" smtClean="0">
                <a:solidFill>
                  <a:schemeClr val="bg1"/>
                </a:solidFill>
              </a:rPr>
              <a:t>y</a:t>
            </a:r>
            <a:endParaRPr lang="es-ES" sz="3200" b="1" dirty="0">
              <a:solidFill>
                <a:schemeClr val="bg1"/>
              </a:solidFill>
            </a:endParaRPr>
          </a:p>
          <a:p>
            <a:pPr algn="ctr"/>
            <a:r>
              <a:rPr lang="es-ES" sz="3200" b="1" dirty="0" smtClean="0">
                <a:solidFill>
                  <a:schemeClr val="bg1"/>
                </a:solidFill>
              </a:rPr>
              <a:t>Ayudas</a:t>
            </a:r>
            <a:endParaRPr lang="es-ES" sz="3200" b="1" dirty="0">
              <a:solidFill>
                <a:schemeClr val="bg1"/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8308" y="5745832"/>
            <a:ext cx="2425452" cy="68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085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FC190-B0D1-4DBD-9ABF-AE0F8DE9C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3396" y="641476"/>
            <a:ext cx="9144000" cy="814502"/>
          </a:xfrm>
        </p:spPr>
        <p:txBody>
          <a:bodyPr>
            <a:normAutofit fontScale="90000"/>
          </a:bodyPr>
          <a:lstStyle/>
          <a:p>
            <a:r>
              <a:rPr lang="es-ES" sz="5400" b="1" dirty="0" smtClean="0">
                <a:solidFill>
                  <a:srgbClr val="C00000"/>
                </a:solidFill>
              </a:rPr>
              <a:t>¿Qué destinos se ofrecen?</a:t>
            </a:r>
            <a:endParaRPr lang="es-ES" sz="5400" b="1" dirty="0">
              <a:solidFill>
                <a:srgbClr val="C0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835" y="1454497"/>
            <a:ext cx="7852329" cy="530398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EE9CCD09-2ACB-40C9-89F7-78AE51EAAFEB}"/>
              </a:ext>
            </a:extLst>
          </p:cNvPr>
          <p:cNvSpPr txBox="1"/>
          <p:nvPr/>
        </p:nvSpPr>
        <p:spPr>
          <a:xfrm>
            <a:off x="0" y="0"/>
            <a:ext cx="738664" cy="6858000"/>
          </a:xfrm>
          <a:prstGeom prst="rect">
            <a:avLst/>
          </a:prstGeom>
          <a:solidFill>
            <a:srgbClr val="B30033"/>
          </a:solidFill>
        </p:spPr>
        <p:txBody>
          <a:bodyPr vert="vert270" wrap="square" rtlCol="0">
            <a:spAutoFit/>
          </a:bodyPr>
          <a:lstStyle/>
          <a:p>
            <a:pPr algn="ctr"/>
            <a:endParaRPr lang="es-ES" sz="900" b="1" cap="small" dirty="0">
              <a:solidFill>
                <a:schemeClr val="bg1"/>
              </a:solidFill>
            </a:endParaRPr>
          </a:p>
          <a:p>
            <a:pPr algn="ctr"/>
            <a:r>
              <a:rPr lang="es-ES" b="1" cap="small" dirty="0">
                <a:solidFill>
                  <a:schemeClr val="bg1"/>
                </a:solidFill>
              </a:rPr>
              <a:t>Vicerrectorado de Internacionalización  </a:t>
            </a:r>
            <a:r>
              <a:rPr lang="es-ES" b="1" cap="small" dirty="0" smtClean="0">
                <a:solidFill>
                  <a:schemeClr val="bg1"/>
                </a:solidFill>
              </a:rPr>
              <a:t>y Formación </a:t>
            </a:r>
            <a:r>
              <a:rPr lang="es-ES" b="1" cap="small" dirty="0">
                <a:solidFill>
                  <a:schemeClr val="bg1"/>
                </a:solidFill>
              </a:rPr>
              <a:t>Permanente</a:t>
            </a:r>
          </a:p>
          <a:p>
            <a:pPr algn="ctr"/>
            <a:endParaRPr lang="es-ES" sz="900" b="1" cap="small" dirty="0">
              <a:solidFill>
                <a:schemeClr val="bg1"/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AB438EF-F669-43CD-BE9C-D77BDDFD65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748" y="0"/>
            <a:ext cx="1370252" cy="848672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A86753B3-142F-4196-B5B4-6CCCBD3C5091}"/>
              </a:ext>
            </a:extLst>
          </p:cNvPr>
          <p:cNvSpPr txBox="1"/>
          <p:nvPr/>
        </p:nvSpPr>
        <p:spPr>
          <a:xfrm>
            <a:off x="10821747" y="848672"/>
            <a:ext cx="1370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b="1" cap="small" dirty="0">
                <a:latin typeface="Candara" panose="020E0502030303020204" pitchFamily="34" charset="0"/>
              </a:rPr>
              <a:t>Oficina de Relaciones Internacionales</a:t>
            </a:r>
          </a:p>
        </p:txBody>
      </p:sp>
    </p:spTree>
    <p:extLst>
      <p:ext uri="{BB962C8B-B14F-4D97-AF65-F5344CB8AC3E}">
        <p14:creationId xmlns:p14="http://schemas.microsoft.com/office/powerpoint/2010/main" val="2221954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FC190-B0D1-4DBD-9ABF-AE0F8DE9C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207" y="175963"/>
            <a:ext cx="9144000" cy="814502"/>
          </a:xfrm>
        </p:spPr>
        <p:txBody>
          <a:bodyPr>
            <a:normAutofit fontScale="90000"/>
          </a:bodyPr>
          <a:lstStyle/>
          <a:p>
            <a:r>
              <a:rPr lang="es-ES" sz="5400" b="1" dirty="0">
                <a:solidFill>
                  <a:srgbClr val="C00000"/>
                </a:solidFill>
              </a:rPr>
              <a:t>¿Qué destinos se ofrecen?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E9CCD09-2ACB-40C9-89F7-78AE51EAAFEB}"/>
              </a:ext>
            </a:extLst>
          </p:cNvPr>
          <p:cNvSpPr txBox="1"/>
          <p:nvPr/>
        </p:nvSpPr>
        <p:spPr>
          <a:xfrm>
            <a:off x="0" y="0"/>
            <a:ext cx="738664" cy="6858000"/>
          </a:xfrm>
          <a:prstGeom prst="rect">
            <a:avLst/>
          </a:prstGeom>
          <a:solidFill>
            <a:srgbClr val="B30033"/>
          </a:solidFill>
        </p:spPr>
        <p:txBody>
          <a:bodyPr vert="vert270" wrap="square" rtlCol="0">
            <a:spAutoFit/>
          </a:bodyPr>
          <a:lstStyle/>
          <a:p>
            <a:pPr algn="ctr"/>
            <a:endParaRPr lang="es-ES" sz="900" b="1" cap="small" dirty="0">
              <a:solidFill>
                <a:schemeClr val="bg1"/>
              </a:solidFill>
            </a:endParaRPr>
          </a:p>
          <a:p>
            <a:pPr algn="ctr"/>
            <a:r>
              <a:rPr lang="es-ES" b="1" cap="small" dirty="0">
                <a:solidFill>
                  <a:schemeClr val="bg1"/>
                </a:solidFill>
              </a:rPr>
              <a:t>Vicerrectorado de Internacionalización  </a:t>
            </a:r>
            <a:r>
              <a:rPr lang="es-ES" b="1" cap="small" dirty="0" smtClean="0">
                <a:solidFill>
                  <a:schemeClr val="bg1"/>
                </a:solidFill>
              </a:rPr>
              <a:t>y Formación </a:t>
            </a:r>
            <a:r>
              <a:rPr lang="es-ES" b="1" cap="small" dirty="0">
                <a:solidFill>
                  <a:schemeClr val="bg1"/>
                </a:solidFill>
              </a:rPr>
              <a:t>Permanente</a:t>
            </a:r>
          </a:p>
          <a:p>
            <a:pPr algn="ctr"/>
            <a:endParaRPr lang="es-ES" sz="900" b="1" cap="small" dirty="0">
              <a:solidFill>
                <a:schemeClr val="bg1"/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AB438EF-F669-43CD-BE9C-D77BDDFD65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748" y="0"/>
            <a:ext cx="1370252" cy="848672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A86753B3-142F-4196-B5B4-6CCCBD3C5091}"/>
              </a:ext>
            </a:extLst>
          </p:cNvPr>
          <p:cNvSpPr txBox="1"/>
          <p:nvPr/>
        </p:nvSpPr>
        <p:spPr>
          <a:xfrm>
            <a:off x="10821747" y="848672"/>
            <a:ext cx="1370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b="1" cap="small" dirty="0">
                <a:latin typeface="Candara" panose="020E0502030303020204" pitchFamily="34" charset="0"/>
              </a:rPr>
              <a:t>Oficina de Relaciones Internacionales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862528"/>
              </p:ext>
            </p:extLst>
          </p:nvPr>
        </p:nvGraphicFramePr>
        <p:xfrm>
          <a:off x="1485208" y="932276"/>
          <a:ext cx="8988828" cy="5648147"/>
        </p:xfrm>
        <a:graphic>
          <a:graphicData uri="http://schemas.openxmlformats.org/drawingml/2006/table">
            <a:tbl>
              <a:tblPr firstRow="1" bandRow="1"/>
              <a:tblGrid>
                <a:gridCol w="1050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7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8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7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58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67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s-ES" sz="1100" dirty="0" smtClean="0"/>
                        <a:t>País</a:t>
                      </a:r>
                      <a:endParaRPr lang="es-ES" sz="11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s-ES" sz="1100" dirty="0" smtClean="0"/>
                        <a:t>Institución</a:t>
                      </a:r>
                      <a:endParaRPr lang="es-ES" sz="11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s-ES" sz="1100" dirty="0" smtClean="0"/>
                        <a:t>Perfil</a:t>
                      </a:r>
                      <a:endParaRPr lang="es-ES" sz="11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s-ES" sz="1100" dirty="0" smtClean="0"/>
                        <a:t>Nº Plazas</a:t>
                      </a:r>
                      <a:endParaRPr lang="es-ES" sz="11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s-ES" sz="1100" dirty="0" smtClean="0"/>
                        <a:t>Duración</a:t>
                      </a:r>
                      <a:endParaRPr lang="es-ES" sz="11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3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s-ES" sz="1400" dirty="0" smtClean="0"/>
                        <a:t>India</a:t>
                      </a:r>
                      <a:endParaRPr lang="es-E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fontAlgn="ctr"/>
                      <a:r>
                        <a:rPr lang="en-US" sz="1200" dirty="0" err="1" smtClean="0">
                          <a:effectLst/>
                        </a:rPr>
                        <a:t>Manipal</a:t>
                      </a:r>
                      <a:r>
                        <a:rPr lang="en-US" sz="1200" dirty="0" smtClean="0">
                          <a:effectLst/>
                        </a:rPr>
                        <a:t> Academy of Higher Education</a:t>
                      </a:r>
                      <a:endParaRPr lang="en-US" sz="1200" dirty="0">
                        <a:effectLst/>
                      </a:endParaRPr>
                    </a:p>
                  </a:txBody>
                  <a:tcPr marL="60960" marR="60960" marT="60960" marB="6096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s-ES" sz="950" dirty="0" smtClean="0"/>
                        <a:t>Estudiantes</a:t>
                      </a:r>
                      <a:r>
                        <a:rPr lang="es-ES" sz="950" baseline="0" dirty="0" smtClean="0"/>
                        <a:t> y P</a:t>
                      </a:r>
                      <a:r>
                        <a:rPr lang="es-ES" sz="950" dirty="0" smtClean="0"/>
                        <a:t>DI</a:t>
                      </a:r>
                      <a:endParaRPr lang="es-ES" sz="95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s-ES" sz="950" dirty="0" smtClean="0"/>
                        <a:t>2 SMS</a:t>
                      </a:r>
                      <a:r>
                        <a:rPr lang="es-ES" sz="950" baseline="0" dirty="0" smtClean="0"/>
                        <a:t> y </a:t>
                      </a:r>
                      <a:r>
                        <a:rPr lang="es-ES" sz="950" dirty="0" smtClean="0"/>
                        <a:t>1 STA</a:t>
                      </a:r>
                      <a:endParaRPr lang="es-ES" sz="95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50" dirty="0" smtClean="0"/>
                        <a:t>Financiado: Personal:</a:t>
                      </a:r>
                      <a:r>
                        <a:rPr lang="es-ES" sz="950" baseline="0" dirty="0" smtClean="0"/>
                        <a:t> </a:t>
                      </a:r>
                      <a:r>
                        <a:rPr lang="es-ES" sz="950" dirty="0" smtClean="0"/>
                        <a:t>mín.</a:t>
                      </a:r>
                      <a:r>
                        <a:rPr lang="es-ES" sz="950" baseline="0" dirty="0" smtClean="0"/>
                        <a:t> 5 días, máx. 7. Estudiantes: </a:t>
                      </a:r>
                      <a:r>
                        <a:rPr lang="es-ES" sz="950" baseline="0" dirty="0" err="1" smtClean="0"/>
                        <a:t>mín</a:t>
                      </a:r>
                      <a:r>
                        <a:rPr lang="es-ES" sz="950" baseline="0" dirty="0" smtClean="0"/>
                        <a:t>: 3 meses, máx. 5.</a:t>
                      </a:r>
                      <a:endParaRPr lang="es-ES" sz="950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3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s-ES" sz="1400" dirty="0" smtClean="0"/>
                        <a:t>China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s-ES" sz="1200" dirty="0" smtClean="0"/>
                        <a:t>U.</a:t>
                      </a:r>
                      <a:r>
                        <a:rPr lang="es-ES" sz="1200" baseline="0" dirty="0" smtClean="0"/>
                        <a:t> De </a:t>
                      </a:r>
                      <a:r>
                        <a:rPr lang="es-ES" sz="1200" baseline="0" dirty="0" err="1" smtClean="0"/>
                        <a:t>Nanchang</a:t>
                      </a:r>
                      <a:endParaRPr lang="es-E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s-ES" sz="950" dirty="0" smtClean="0"/>
                        <a:t>Estudiantes, PDI</a:t>
                      </a:r>
                      <a:r>
                        <a:rPr lang="es-ES" sz="950" baseline="0" dirty="0" smtClean="0"/>
                        <a:t> y PAS</a:t>
                      </a:r>
                      <a:endParaRPr lang="es-ES" sz="95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s-ES" sz="950" dirty="0" smtClean="0"/>
                        <a:t>Pte.</a:t>
                      </a:r>
                      <a:r>
                        <a:rPr lang="es-ES" sz="950" baseline="0" dirty="0" smtClean="0"/>
                        <a:t> Anexo II SEPIE</a:t>
                      </a:r>
                      <a:endParaRPr lang="es-ES" sz="95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50" dirty="0" smtClean="0"/>
                        <a:t>Financiado: </a:t>
                      </a:r>
                      <a:r>
                        <a:rPr lang="es-ES" sz="950" dirty="0" smtClean="0"/>
                        <a:t>Personal:</a:t>
                      </a:r>
                      <a:r>
                        <a:rPr lang="es-ES" sz="950" baseline="0" dirty="0" smtClean="0"/>
                        <a:t> </a:t>
                      </a:r>
                      <a:r>
                        <a:rPr lang="es-ES" sz="950" dirty="0" smtClean="0"/>
                        <a:t>mín.</a:t>
                      </a:r>
                      <a:r>
                        <a:rPr lang="es-ES" sz="950" baseline="0" dirty="0" smtClean="0"/>
                        <a:t> 5 </a:t>
                      </a:r>
                      <a:r>
                        <a:rPr lang="es-ES" sz="950" baseline="0" dirty="0" smtClean="0"/>
                        <a:t>días, </a:t>
                      </a:r>
                      <a:r>
                        <a:rPr lang="es-ES" sz="950" baseline="0" dirty="0" smtClean="0"/>
                        <a:t>máx. </a:t>
                      </a:r>
                      <a:r>
                        <a:rPr lang="es-ES" sz="950" baseline="0" dirty="0" smtClean="0"/>
                        <a:t>7</a:t>
                      </a:r>
                      <a:r>
                        <a:rPr lang="es-ES" sz="950" baseline="0" dirty="0" smtClean="0"/>
                        <a:t>. Estudiantes: </a:t>
                      </a:r>
                      <a:r>
                        <a:rPr lang="es-ES" sz="950" baseline="0" dirty="0" err="1" smtClean="0"/>
                        <a:t>mín</a:t>
                      </a:r>
                      <a:r>
                        <a:rPr lang="es-ES" sz="950" baseline="0" dirty="0" smtClean="0"/>
                        <a:t>: 3 meses, máx. 5.</a:t>
                      </a:r>
                      <a:endParaRPr lang="es-ES" sz="950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3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s-ES" sz="1400" dirty="0" smtClean="0"/>
                        <a:t>Georgia</a:t>
                      </a:r>
                      <a:endParaRPr lang="es-E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s-ES" sz="1200" dirty="0" smtClean="0"/>
                        <a:t>Ilia </a:t>
                      </a:r>
                      <a:r>
                        <a:rPr lang="es-ES" sz="1200" dirty="0" err="1" smtClean="0"/>
                        <a:t>State</a:t>
                      </a:r>
                      <a:r>
                        <a:rPr lang="es-ES" sz="1200" dirty="0" smtClean="0"/>
                        <a:t> University y</a:t>
                      </a:r>
                      <a:r>
                        <a:rPr lang="es-ES" sz="1200" baseline="0" dirty="0" smtClean="0"/>
                        <a:t> </a:t>
                      </a:r>
                      <a:r>
                        <a:rPr lang="es-ES" sz="1200" dirty="0" err="1" smtClean="0"/>
                        <a:t>Georgian</a:t>
                      </a:r>
                      <a:r>
                        <a:rPr lang="es-ES" sz="1200" dirty="0" smtClean="0"/>
                        <a:t> American University LLC</a:t>
                      </a:r>
                      <a:endParaRPr lang="es-E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s-ES" sz="950" dirty="0" smtClean="0"/>
                        <a:t>Estudiantes, PDI y PAS</a:t>
                      </a:r>
                    </a:p>
                    <a:p>
                      <a:endParaRPr lang="es-ES" sz="95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50" dirty="0" smtClean="0"/>
                        <a:t>Pte.</a:t>
                      </a:r>
                      <a:r>
                        <a:rPr lang="es-ES" sz="950" baseline="0" dirty="0" smtClean="0"/>
                        <a:t> Anexo II SEPIE</a:t>
                      </a:r>
                      <a:endParaRPr lang="es-ES" sz="95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50" dirty="0" smtClean="0"/>
                        <a:t>Financiado: Personal:</a:t>
                      </a:r>
                      <a:r>
                        <a:rPr lang="es-ES" sz="950" baseline="0" dirty="0" smtClean="0"/>
                        <a:t> </a:t>
                      </a:r>
                      <a:r>
                        <a:rPr lang="es-ES" sz="950" dirty="0" smtClean="0"/>
                        <a:t>mín.</a:t>
                      </a:r>
                      <a:r>
                        <a:rPr lang="es-ES" sz="950" baseline="0" dirty="0" smtClean="0"/>
                        <a:t> 5 días, máx. 7. Estudiantes: </a:t>
                      </a:r>
                      <a:r>
                        <a:rPr lang="es-ES" sz="950" baseline="0" dirty="0" err="1" smtClean="0"/>
                        <a:t>mín</a:t>
                      </a:r>
                      <a:r>
                        <a:rPr lang="es-ES" sz="950" baseline="0" dirty="0" smtClean="0"/>
                        <a:t>: 3 meses, máx. 5.</a:t>
                      </a:r>
                      <a:endParaRPr lang="es-ES" sz="950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s-ES" sz="1400" dirty="0" smtClean="0"/>
                        <a:t>Japón</a:t>
                      </a:r>
                      <a:endParaRPr lang="es-E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fontAlgn="ctr"/>
                      <a:r>
                        <a:rPr lang="en-US" sz="1200" dirty="0" smtClean="0"/>
                        <a:t>National University Corporation Tohoku University y </a:t>
                      </a:r>
                      <a:r>
                        <a:rPr lang="es-ES" sz="1200" dirty="0" err="1" smtClean="0"/>
                        <a:t>Seisen</a:t>
                      </a:r>
                      <a:r>
                        <a:rPr lang="es-ES" sz="1200" dirty="0" smtClean="0"/>
                        <a:t> University</a:t>
                      </a:r>
                      <a:endParaRPr lang="es-ES" sz="1200" dirty="0">
                        <a:effectLst/>
                      </a:endParaRPr>
                    </a:p>
                  </a:txBody>
                  <a:tcPr marL="60960" marR="60960" marT="60960" marB="6096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50" dirty="0" smtClean="0"/>
                        <a:t>Estudiantes</a:t>
                      </a:r>
                      <a:r>
                        <a:rPr lang="es-ES" sz="950" dirty="0" smtClean="0"/>
                        <a:t>, PDI</a:t>
                      </a:r>
                      <a:r>
                        <a:rPr lang="es-ES" sz="950" baseline="0" dirty="0" smtClean="0"/>
                        <a:t> </a:t>
                      </a:r>
                      <a:r>
                        <a:rPr lang="es-ES" sz="950" baseline="0" dirty="0" smtClean="0"/>
                        <a:t>y PAS</a:t>
                      </a:r>
                      <a:endParaRPr lang="es-ES" sz="950" dirty="0" smtClean="0"/>
                    </a:p>
                    <a:p>
                      <a:endParaRPr lang="es-ES" sz="95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50" dirty="0" smtClean="0"/>
                        <a:t>Pte.</a:t>
                      </a:r>
                      <a:r>
                        <a:rPr lang="es-ES" sz="950" baseline="0" dirty="0" smtClean="0"/>
                        <a:t> Anexo II SEPIE</a:t>
                      </a:r>
                      <a:endParaRPr lang="es-ES" sz="95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50" dirty="0" smtClean="0"/>
                        <a:t>Financiado: Personal:</a:t>
                      </a:r>
                      <a:r>
                        <a:rPr lang="es-ES" sz="950" baseline="0" dirty="0" smtClean="0"/>
                        <a:t> </a:t>
                      </a:r>
                      <a:r>
                        <a:rPr lang="es-ES" sz="950" dirty="0" smtClean="0"/>
                        <a:t>mín.</a:t>
                      </a:r>
                      <a:r>
                        <a:rPr lang="es-ES" sz="950" baseline="0" dirty="0" smtClean="0"/>
                        <a:t> 5 días, máx. 7. Estudiantes: </a:t>
                      </a:r>
                      <a:r>
                        <a:rPr lang="es-ES" sz="950" baseline="0" dirty="0" err="1" smtClean="0"/>
                        <a:t>mín</a:t>
                      </a:r>
                      <a:r>
                        <a:rPr lang="es-ES" sz="950" baseline="0" dirty="0" smtClean="0"/>
                        <a:t>: 3 meses, máx. 5.</a:t>
                      </a:r>
                      <a:endParaRPr lang="es-ES" sz="950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3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s-ES" sz="1400" dirty="0" smtClean="0"/>
                        <a:t>Jordania</a:t>
                      </a:r>
                      <a:endParaRPr lang="es-E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s-ES" sz="1200" dirty="0" err="1" smtClean="0"/>
                        <a:t>Yarmouk</a:t>
                      </a:r>
                      <a:r>
                        <a:rPr lang="es-ES" sz="1200" dirty="0" smtClean="0"/>
                        <a:t> University</a:t>
                      </a:r>
                      <a:endParaRPr lang="es-E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50" dirty="0" smtClean="0"/>
                        <a:t>Estudiantes, PDI y</a:t>
                      </a:r>
                      <a:r>
                        <a:rPr lang="es-ES" sz="950" baseline="0" dirty="0" smtClean="0"/>
                        <a:t> PAS </a:t>
                      </a:r>
                      <a:endParaRPr lang="es-ES" sz="950" dirty="0" smtClean="0"/>
                    </a:p>
                    <a:p>
                      <a:endParaRPr lang="es-ES" sz="95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50" dirty="0" smtClean="0"/>
                        <a:t>Pte.</a:t>
                      </a:r>
                      <a:r>
                        <a:rPr lang="es-ES" sz="950" baseline="0" dirty="0" smtClean="0"/>
                        <a:t> Anexo II SEPIE</a:t>
                      </a:r>
                      <a:endParaRPr lang="es-ES" sz="95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50" dirty="0" smtClean="0"/>
                        <a:t>Financiado: Personal:</a:t>
                      </a:r>
                      <a:r>
                        <a:rPr lang="es-ES" sz="950" baseline="0" dirty="0" smtClean="0"/>
                        <a:t> </a:t>
                      </a:r>
                      <a:r>
                        <a:rPr lang="es-ES" sz="950" dirty="0" smtClean="0"/>
                        <a:t>mín.</a:t>
                      </a:r>
                      <a:r>
                        <a:rPr lang="es-ES" sz="950" baseline="0" dirty="0" smtClean="0"/>
                        <a:t> 5 días, máx. 7. Estudiantes: </a:t>
                      </a:r>
                      <a:r>
                        <a:rPr lang="es-ES" sz="950" baseline="0" dirty="0" err="1" smtClean="0"/>
                        <a:t>mín</a:t>
                      </a:r>
                      <a:r>
                        <a:rPr lang="es-ES" sz="950" baseline="0" dirty="0" smtClean="0"/>
                        <a:t>: 3 meses, máx. 5.</a:t>
                      </a:r>
                      <a:endParaRPr lang="es-ES" sz="950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42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s-ES" sz="1400" dirty="0" smtClean="0"/>
                        <a:t>Kazajistán</a:t>
                      </a:r>
                      <a:endParaRPr lang="es-E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s-ES" sz="1200" dirty="0" smtClean="0"/>
                        <a:t>Al-</a:t>
                      </a:r>
                      <a:r>
                        <a:rPr lang="es-ES" sz="1200" dirty="0" err="1" smtClean="0"/>
                        <a:t>Farabi</a:t>
                      </a:r>
                      <a:r>
                        <a:rPr lang="es-ES" sz="1200" dirty="0" smtClean="0"/>
                        <a:t> </a:t>
                      </a:r>
                      <a:r>
                        <a:rPr lang="es-ES" sz="1200" dirty="0" err="1" smtClean="0"/>
                        <a:t>Kazakh</a:t>
                      </a:r>
                      <a:r>
                        <a:rPr lang="es-ES" sz="1200" dirty="0" smtClean="0"/>
                        <a:t> </a:t>
                      </a:r>
                      <a:r>
                        <a:rPr lang="es-ES" sz="1200" dirty="0" err="1" smtClean="0"/>
                        <a:t>National</a:t>
                      </a:r>
                      <a:r>
                        <a:rPr lang="es-ES" sz="1200" dirty="0" smtClean="0"/>
                        <a:t> University, </a:t>
                      </a:r>
                    </a:p>
                    <a:p>
                      <a:r>
                        <a:rPr lang="en-US" sz="1200" dirty="0" smtClean="0"/>
                        <a:t>S. </a:t>
                      </a:r>
                      <a:r>
                        <a:rPr lang="en-US" sz="1200" dirty="0" err="1" smtClean="0"/>
                        <a:t>Toraighyrov</a:t>
                      </a:r>
                      <a:r>
                        <a:rPr lang="en-US" sz="1200" dirty="0" smtClean="0"/>
                        <a:t> Pavlodar State University  y M. KH. </a:t>
                      </a:r>
                      <a:r>
                        <a:rPr lang="en-US" sz="1200" dirty="0" err="1" smtClean="0"/>
                        <a:t>Dulaty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Taraz</a:t>
                      </a:r>
                      <a:r>
                        <a:rPr lang="en-US" sz="1200" dirty="0" smtClean="0"/>
                        <a:t> State University</a:t>
                      </a:r>
                      <a:endParaRPr lang="es-E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s-ES" sz="950" dirty="0" smtClean="0"/>
                        <a:t>Estudiantes, PDI</a:t>
                      </a:r>
                      <a:r>
                        <a:rPr lang="es-ES" sz="950" baseline="0" dirty="0" smtClean="0"/>
                        <a:t> y PAS</a:t>
                      </a:r>
                      <a:endParaRPr lang="es-ES" sz="95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50" dirty="0" smtClean="0"/>
                        <a:t>Pte.</a:t>
                      </a:r>
                      <a:r>
                        <a:rPr lang="es-ES" sz="950" baseline="0" dirty="0" smtClean="0"/>
                        <a:t> Anexo II SEPIE</a:t>
                      </a:r>
                      <a:endParaRPr lang="es-ES" sz="95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50" dirty="0" smtClean="0"/>
                        <a:t>Financiado: Personal:</a:t>
                      </a:r>
                      <a:r>
                        <a:rPr lang="es-ES" sz="950" baseline="0" dirty="0" smtClean="0"/>
                        <a:t> </a:t>
                      </a:r>
                      <a:r>
                        <a:rPr lang="es-ES" sz="950" dirty="0" smtClean="0"/>
                        <a:t>mín.</a:t>
                      </a:r>
                      <a:r>
                        <a:rPr lang="es-ES" sz="950" baseline="0" dirty="0" smtClean="0"/>
                        <a:t> 5 días, máx. 7. Estudiantes: </a:t>
                      </a:r>
                      <a:r>
                        <a:rPr lang="es-ES" sz="950" baseline="0" dirty="0" err="1" smtClean="0"/>
                        <a:t>mín</a:t>
                      </a:r>
                      <a:r>
                        <a:rPr lang="es-ES" sz="950" baseline="0" dirty="0" smtClean="0"/>
                        <a:t>: 3 meses, máx. 5.</a:t>
                      </a:r>
                      <a:endParaRPr lang="es-ES" sz="950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03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s-ES" sz="1400" dirty="0" smtClean="0"/>
                        <a:t>Perú</a:t>
                      </a:r>
                      <a:endParaRPr lang="es-E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s-ES" sz="1200" dirty="0" smtClean="0"/>
                        <a:t>Pontificia Universidad</a:t>
                      </a:r>
                      <a:r>
                        <a:rPr lang="es-ES" sz="1200" baseline="0" dirty="0" smtClean="0"/>
                        <a:t> Católica de Perú</a:t>
                      </a:r>
                      <a:endParaRPr lang="es-E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50" dirty="0" smtClean="0"/>
                        <a:t>Estudiantes,PDI</a:t>
                      </a:r>
                      <a:r>
                        <a:rPr lang="es-ES" sz="950" baseline="0" dirty="0" smtClean="0"/>
                        <a:t> y PAS</a:t>
                      </a:r>
                      <a:endParaRPr lang="es-ES" sz="950" dirty="0" smtClean="0"/>
                    </a:p>
                    <a:p>
                      <a:endParaRPr lang="es-ES" sz="95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50" dirty="0" smtClean="0"/>
                        <a:t>Pte.</a:t>
                      </a:r>
                      <a:r>
                        <a:rPr lang="es-ES" sz="950" baseline="0" dirty="0" smtClean="0"/>
                        <a:t> Anexo II SEPIE</a:t>
                      </a:r>
                      <a:endParaRPr lang="es-ES" sz="95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50" dirty="0" smtClean="0"/>
                        <a:t>Financiado: Personal:</a:t>
                      </a:r>
                      <a:r>
                        <a:rPr lang="es-ES" sz="950" baseline="0" dirty="0" smtClean="0"/>
                        <a:t> </a:t>
                      </a:r>
                      <a:r>
                        <a:rPr lang="es-ES" sz="950" dirty="0" smtClean="0"/>
                        <a:t>mín.</a:t>
                      </a:r>
                      <a:r>
                        <a:rPr lang="es-ES" sz="950" baseline="0" dirty="0" smtClean="0"/>
                        <a:t> 5 días, máx. 7. Estudiantes: </a:t>
                      </a:r>
                      <a:r>
                        <a:rPr lang="es-ES" sz="950" baseline="0" dirty="0" err="1" smtClean="0"/>
                        <a:t>mín</a:t>
                      </a:r>
                      <a:r>
                        <a:rPr lang="es-ES" sz="950" baseline="0" dirty="0" smtClean="0"/>
                        <a:t>: 3 meses, máx. 5.</a:t>
                      </a:r>
                      <a:endParaRPr lang="es-ES" sz="950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42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s-ES" sz="1400" dirty="0" smtClean="0"/>
                        <a:t>Federación Rusa</a:t>
                      </a:r>
                      <a:endParaRPr lang="es-E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s-ES" sz="1200" dirty="0" err="1" smtClean="0"/>
                        <a:t>Kazan</a:t>
                      </a:r>
                      <a:r>
                        <a:rPr lang="es-ES" sz="1200" dirty="0" smtClean="0"/>
                        <a:t> Federal University, Universidad Rusa de la Amistad de los Pueblos. URAP</a:t>
                      </a:r>
                      <a:r>
                        <a:rPr lang="es-ES" sz="1200" baseline="0" dirty="0" smtClean="0"/>
                        <a:t> y </a:t>
                      </a:r>
                      <a:r>
                        <a:rPr lang="es-ES" sz="1200" dirty="0" err="1" smtClean="0"/>
                        <a:t>Voronezh</a:t>
                      </a:r>
                      <a:r>
                        <a:rPr lang="es-ES" sz="1200" dirty="0" smtClean="0"/>
                        <a:t> </a:t>
                      </a:r>
                      <a:r>
                        <a:rPr lang="es-ES" sz="1200" dirty="0" err="1" smtClean="0"/>
                        <a:t>State</a:t>
                      </a:r>
                      <a:r>
                        <a:rPr lang="es-ES" sz="1200" dirty="0" smtClean="0"/>
                        <a:t> University</a:t>
                      </a:r>
                      <a:endParaRPr lang="es-E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50" dirty="0" smtClean="0"/>
                        <a:t>Estudiantes,PDI</a:t>
                      </a:r>
                      <a:r>
                        <a:rPr lang="es-ES" sz="950" baseline="0" dirty="0" smtClean="0"/>
                        <a:t> y PAS</a:t>
                      </a:r>
                      <a:endParaRPr lang="es-ES" sz="950" dirty="0" smtClean="0"/>
                    </a:p>
                    <a:p>
                      <a:endParaRPr lang="es-ES" sz="95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50" dirty="0" smtClean="0"/>
                        <a:t>Pte.</a:t>
                      </a:r>
                      <a:r>
                        <a:rPr lang="es-ES" sz="950" baseline="0" dirty="0" smtClean="0"/>
                        <a:t> Anexo II SEPIE</a:t>
                      </a:r>
                      <a:endParaRPr lang="es-ES" sz="95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50" dirty="0" smtClean="0"/>
                        <a:t>Financiado: Personal:</a:t>
                      </a:r>
                      <a:r>
                        <a:rPr lang="es-ES" sz="950" baseline="0" dirty="0" smtClean="0"/>
                        <a:t> </a:t>
                      </a:r>
                      <a:r>
                        <a:rPr lang="es-ES" sz="950" dirty="0" smtClean="0"/>
                        <a:t>mín.</a:t>
                      </a:r>
                      <a:r>
                        <a:rPr lang="es-ES" sz="950" baseline="0" dirty="0" smtClean="0"/>
                        <a:t> 5 días, máx. 7. Estudiantes: </a:t>
                      </a:r>
                      <a:r>
                        <a:rPr lang="es-ES" sz="950" baseline="0" dirty="0" err="1" smtClean="0"/>
                        <a:t>mín</a:t>
                      </a:r>
                      <a:r>
                        <a:rPr lang="es-ES" sz="950" baseline="0" dirty="0" smtClean="0"/>
                        <a:t>: 3 meses, máx. 5.</a:t>
                      </a:r>
                      <a:endParaRPr lang="es-ES" sz="950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03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s-ES" sz="1400" dirty="0" smtClean="0"/>
                        <a:t>Uzbekistán</a:t>
                      </a:r>
                      <a:endParaRPr lang="es-ES" sz="14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sz="1200" dirty="0" smtClean="0"/>
                        <a:t>University of World Economy and Diplomacy y Uzbekistan State University of World Languages</a:t>
                      </a:r>
                      <a:endParaRPr lang="es-ES" sz="12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50" dirty="0" smtClean="0"/>
                        <a:t>Estudiantes,  PDI</a:t>
                      </a:r>
                      <a:r>
                        <a:rPr lang="es-ES" sz="950" baseline="0" dirty="0" smtClean="0"/>
                        <a:t> y PAS</a:t>
                      </a:r>
                      <a:endParaRPr lang="es-ES" sz="950" dirty="0" smtClean="0"/>
                    </a:p>
                    <a:p>
                      <a:endParaRPr lang="es-ES" sz="95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50" dirty="0" smtClean="0"/>
                        <a:t>Pte.</a:t>
                      </a:r>
                      <a:r>
                        <a:rPr lang="es-ES" sz="950" baseline="0" dirty="0" smtClean="0"/>
                        <a:t> Anexo II SEPIE</a:t>
                      </a:r>
                      <a:endParaRPr lang="es-ES" sz="95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50" dirty="0" smtClean="0"/>
                        <a:t>Financiado: Personal:</a:t>
                      </a:r>
                      <a:r>
                        <a:rPr lang="es-ES" sz="950" baseline="0" dirty="0" smtClean="0"/>
                        <a:t> </a:t>
                      </a:r>
                      <a:r>
                        <a:rPr lang="es-ES" sz="950" dirty="0" smtClean="0"/>
                        <a:t>mín.</a:t>
                      </a:r>
                      <a:r>
                        <a:rPr lang="es-ES" sz="950" baseline="0" dirty="0" smtClean="0"/>
                        <a:t> 5 días, máx. 7. Estudiantes: </a:t>
                      </a:r>
                      <a:r>
                        <a:rPr lang="es-ES" sz="950" baseline="0" dirty="0" err="1" smtClean="0"/>
                        <a:t>mín</a:t>
                      </a:r>
                      <a:r>
                        <a:rPr lang="es-ES" sz="950" baseline="0" dirty="0" smtClean="0"/>
                        <a:t>: 3 meses, máx. 5.</a:t>
                      </a:r>
                      <a:endParaRPr lang="es-ES" sz="950" dirty="0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5300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457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FC190-B0D1-4DBD-9ABF-AE0F8DE9C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3396" y="641476"/>
            <a:ext cx="9144000" cy="814502"/>
          </a:xfrm>
        </p:spPr>
        <p:txBody>
          <a:bodyPr>
            <a:normAutofit fontScale="90000"/>
          </a:bodyPr>
          <a:lstStyle/>
          <a:p>
            <a:r>
              <a:rPr lang="es-ES" sz="5400" b="1" dirty="0">
                <a:solidFill>
                  <a:srgbClr val="C00000"/>
                </a:solidFill>
              </a:rPr>
              <a:t>¿En qué consisten las ayudas</a:t>
            </a:r>
            <a:r>
              <a:rPr lang="es-ES" sz="5400" b="1" dirty="0" smtClean="0">
                <a:solidFill>
                  <a:srgbClr val="C00000"/>
                </a:solidFill>
              </a:rPr>
              <a:t>?</a:t>
            </a:r>
            <a:endParaRPr lang="es-ES" sz="5400" b="1" dirty="0">
              <a:solidFill>
                <a:srgbClr val="C0000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67E9F3-A34B-4006-96AA-09092D4B09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36865"/>
            <a:ext cx="9144000" cy="4630190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C00000"/>
                </a:solidFill>
              </a:rPr>
              <a:t>Ayuda mensual para movilidad saliente:</a:t>
            </a:r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es-ES" sz="2400" dirty="0" smtClean="0"/>
              <a:t>Estudios</a:t>
            </a:r>
            <a:r>
              <a:rPr lang="es-ES" sz="2400" dirty="0"/>
              <a:t>: 700€/mes (</a:t>
            </a:r>
            <a:r>
              <a:rPr lang="es-ES" sz="2400" dirty="0" err="1"/>
              <a:t>máx</a:t>
            </a:r>
            <a:r>
              <a:rPr lang="es-ES" sz="2400" dirty="0"/>
              <a:t> 5 meses)</a:t>
            </a:r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es-ES" sz="2400" dirty="0"/>
              <a:t>Personal: 180€/día (máx. 7 días)</a:t>
            </a:r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endParaRPr lang="es-ES" sz="15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b="1" dirty="0">
                <a:solidFill>
                  <a:srgbClr val="C00000"/>
                </a:solidFill>
              </a:rPr>
              <a:t>Gastos de viaje:</a:t>
            </a:r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es-ES_tradnl" sz="2400" dirty="0" smtClean="0"/>
              <a:t>Entre </a:t>
            </a:r>
            <a:r>
              <a:rPr lang="es-ES_tradnl" sz="2400" dirty="0"/>
              <a:t>10 y 99 km: 20€ </a:t>
            </a:r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es-ES_tradnl" sz="2400" dirty="0"/>
              <a:t>Entre 100 y 499 km: 180€</a:t>
            </a:r>
            <a:endParaRPr lang="es-ES" sz="2400" dirty="0"/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es-ES_tradnl" sz="2400" dirty="0"/>
              <a:t>Entre 500 y 1999 km: 275€</a:t>
            </a:r>
            <a:endParaRPr lang="es-ES" sz="2400" dirty="0"/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es-ES_tradnl" sz="2400" dirty="0"/>
              <a:t>Entre 2000 y 2999 km: 360€</a:t>
            </a:r>
            <a:endParaRPr lang="es-ES" sz="2400" dirty="0"/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es-ES_tradnl" sz="2400" dirty="0"/>
              <a:t>Entre 3000 y 3999 km: 530€</a:t>
            </a:r>
            <a:endParaRPr lang="es-ES" sz="2400" dirty="0"/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es-ES_tradnl" sz="2400" dirty="0"/>
              <a:t>Entre 4000 y 7999 km: 820€</a:t>
            </a:r>
            <a:endParaRPr lang="es-ES" sz="2400" dirty="0"/>
          </a:p>
          <a:p>
            <a:pPr marL="742950" lvl="1" indent="-285750" algn="l">
              <a:buFont typeface="Wingdings" panose="05000000000000000000" pitchFamily="2" charset="2"/>
              <a:buChar char="ü"/>
            </a:pPr>
            <a:r>
              <a:rPr lang="es-ES_tradnl" sz="2400" dirty="0"/>
              <a:t>Entre 8000 o más: 1500€ </a:t>
            </a:r>
            <a:endParaRPr lang="es-ES" sz="2400" b="1" dirty="0">
              <a:solidFill>
                <a:srgbClr val="C0000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E9CCD09-2ACB-40C9-89F7-78AE51EAAFEB}"/>
              </a:ext>
            </a:extLst>
          </p:cNvPr>
          <p:cNvSpPr txBox="1"/>
          <p:nvPr/>
        </p:nvSpPr>
        <p:spPr>
          <a:xfrm>
            <a:off x="0" y="0"/>
            <a:ext cx="738664" cy="6858000"/>
          </a:xfrm>
          <a:prstGeom prst="rect">
            <a:avLst/>
          </a:prstGeom>
          <a:solidFill>
            <a:srgbClr val="B30033"/>
          </a:solidFill>
        </p:spPr>
        <p:txBody>
          <a:bodyPr vert="vert270" wrap="square" rtlCol="0">
            <a:spAutoFit/>
          </a:bodyPr>
          <a:lstStyle/>
          <a:p>
            <a:pPr algn="ctr"/>
            <a:endParaRPr lang="es-ES" sz="900" b="1" cap="small" dirty="0">
              <a:solidFill>
                <a:schemeClr val="bg1"/>
              </a:solidFill>
            </a:endParaRPr>
          </a:p>
          <a:p>
            <a:pPr algn="ctr"/>
            <a:r>
              <a:rPr lang="es-ES" b="1" cap="small" dirty="0">
                <a:solidFill>
                  <a:schemeClr val="bg1"/>
                </a:solidFill>
              </a:rPr>
              <a:t>Vicerrectorado de Internacionalización  </a:t>
            </a:r>
            <a:r>
              <a:rPr lang="es-ES" b="1" cap="small" dirty="0" smtClean="0">
                <a:solidFill>
                  <a:schemeClr val="bg1"/>
                </a:solidFill>
              </a:rPr>
              <a:t>y Formación </a:t>
            </a:r>
            <a:r>
              <a:rPr lang="es-ES" b="1" cap="small" dirty="0">
                <a:solidFill>
                  <a:schemeClr val="bg1"/>
                </a:solidFill>
              </a:rPr>
              <a:t>Permanente</a:t>
            </a:r>
          </a:p>
          <a:p>
            <a:pPr algn="ctr"/>
            <a:endParaRPr lang="es-ES" sz="900" b="1" cap="small" dirty="0">
              <a:solidFill>
                <a:schemeClr val="bg1"/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AB438EF-F669-43CD-BE9C-D77BDDFD65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748" y="0"/>
            <a:ext cx="1370252" cy="848672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A86753B3-142F-4196-B5B4-6CCCBD3C5091}"/>
              </a:ext>
            </a:extLst>
          </p:cNvPr>
          <p:cNvSpPr txBox="1"/>
          <p:nvPr/>
        </p:nvSpPr>
        <p:spPr>
          <a:xfrm>
            <a:off x="10821747" y="848672"/>
            <a:ext cx="1370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b="1" cap="small" dirty="0">
                <a:latin typeface="Candara" panose="020E0502030303020204" pitchFamily="34" charset="0"/>
              </a:rPr>
              <a:t>Oficina de Relaciones Internacionales</a:t>
            </a:r>
          </a:p>
        </p:txBody>
      </p:sp>
    </p:spTree>
    <p:extLst>
      <p:ext uri="{BB962C8B-B14F-4D97-AF65-F5344CB8AC3E}">
        <p14:creationId xmlns:p14="http://schemas.microsoft.com/office/powerpoint/2010/main" val="1827125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467E9F3-A34B-4006-96AA-09092D4B09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63982"/>
            <a:ext cx="5999018" cy="3512127"/>
          </a:xfrm>
        </p:spPr>
        <p:txBody>
          <a:bodyPr>
            <a:normAutofit/>
          </a:bodyPr>
          <a:lstStyle/>
          <a:p>
            <a:pPr algn="l"/>
            <a:r>
              <a:rPr lang="es-ES" b="1" dirty="0">
                <a:solidFill>
                  <a:srgbClr val="C00000"/>
                </a:solidFill>
              </a:rPr>
              <a:t>Próxima convocatoria UCLM</a:t>
            </a:r>
          </a:p>
          <a:p>
            <a:pPr algn="l"/>
            <a:r>
              <a:rPr lang="es-ES" b="1" dirty="0">
                <a:solidFill>
                  <a:srgbClr val="C00000"/>
                </a:solidFill>
              </a:rPr>
              <a:t>Erasmus+ países asociados</a:t>
            </a:r>
          </a:p>
          <a:p>
            <a:pPr algn="l"/>
            <a:endParaRPr lang="es-ES" b="1" dirty="0">
              <a:solidFill>
                <a:srgbClr val="C00000"/>
              </a:solidFill>
            </a:endParaRPr>
          </a:p>
          <a:p>
            <a:pPr algn="l"/>
            <a:r>
              <a:rPr lang="es-ES" b="1" dirty="0">
                <a:solidFill>
                  <a:srgbClr val="C00000"/>
                </a:solidFill>
              </a:rPr>
              <a:t>China, Georgia, Japón, Jordania, Kazajistán, Perú, Federación Rusa, Uzbekistán, </a:t>
            </a:r>
            <a:endParaRPr lang="es-ES" sz="1800" b="1" dirty="0">
              <a:solidFill>
                <a:srgbClr val="C00000"/>
              </a:solidFill>
            </a:endParaRPr>
          </a:p>
          <a:p>
            <a:pPr algn="just"/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E9CCD09-2ACB-40C9-89F7-78AE51EAAFEB}"/>
              </a:ext>
            </a:extLst>
          </p:cNvPr>
          <p:cNvSpPr txBox="1"/>
          <p:nvPr/>
        </p:nvSpPr>
        <p:spPr>
          <a:xfrm>
            <a:off x="0" y="0"/>
            <a:ext cx="738664" cy="6858000"/>
          </a:xfrm>
          <a:prstGeom prst="rect">
            <a:avLst/>
          </a:prstGeom>
          <a:solidFill>
            <a:srgbClr val="B30033"/>
          </a:solidFill>
        </p:spPr>
        <p:txBody>
          <a:bodyPr vert="vert270" wrap="square" rtlCol="0">
            <a:spAutoFit/>
          </a:bodyPr>
          <a:lstStyle/>
          <a:p>
            <a:pPr algn="ctr"/>
            <a:endParaRPr lang="es-ES" sz="900" b="1" cap="small" dirty="0">
              <a:solidFill>
                <a:schemeClr val="bg1"/>
              </a:solidFill>
            </a:endParaRPr>
          </a:p>
          <a:p>
            <a:pPr algn="ctr"/>
            <a:r>
              <a:rPr lang="es-ES" b="1" cap="small" dirty="0">
                <a:solidFill>
                  <a:schemeClr val="bg1"/>
                </a:solidFill>
              </a:rPr>
              <a:t>Vicerrectorado de Internacionalización  </a:t>
            </a:r>
            <a:r>
              <a:rPr lang="es-ES" b="1" cap="small" dirty="0" smtClean="0">
                <a:solidFill>
                  <a:schemeClr val="bg1"/>
                </a:solidFill>
              </a:rPr>
              <a:t>y Formación </a:t>
            </a:r>
            <a:r>
              <a:rPr lang="es-ES" b="1" cap="small" dirty="0">
                <a:solidFill>
                  <a:schemeClr val="bg1"/>
                </a:solidFill>
              </a:rPr>
              <a:t>Permanente</a:t>
            </a:r>
          </a:p>
          <a:p>
            <a:pPr algn="ctr"/>
            <a:endParaRPr lang="es-ES" sz="900" b="1" cap="small" dirty="0">
              <a:solidFill>
                <a:schemeClr val="bg1"/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AB438EF-F669-43CD-BE9C-D77BDDFD65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748" y="0"/>
            <a:ext cx="1370252" cy="848672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A86753B3-142F-4196-B5B4-6CCCBD3C5091}"/>
              </a:ext>
            </a:extLst>
          </p:cNvPr>
          <p:cNvSpPr txBox="1"/>
          <p:nvPr/>
        </p:nvSpPr>
        <p:spPr>
          <a:xfrm>
            <a:off x="10821747" y="848672"/>
            <a:ext cx="1370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b="1" cap="small" dirty="0">
                <a:latin typeface="Candara" panose="020E0502030303020204" pitchFamily="34" charset="0"/>
              </a:rPr>
              <a:t>Oficina de Relaciones Internacionales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2754" y="1714743"/>
            <a:ext cx="2749704" cy="1452024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7940010" y="3494229"/>
            <a:ext cx="4032448" cy="1077218"/>
          </a:xfrm>
          <a:prstGeom prst="rect">
            <a:avLst/>
          </a:prstGeom>
          <a:solidFill>
            <a:srgbClr val="A5002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bg1"/>
                </a:solidFill>
              </a:rPr>
              <a:t>Solicitud: https://airei.uclm.es</a:t>
            </a:r>
            <a:endParaRPr lang="es-ES" sz="3200" b="1" dirty="0">
              <a:solidFill>
                <a:schemeClr val="bg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7006" y="5586202"/>
            <a:ext cx="2425452" cy="68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53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FC190-B0D1-4DBD-9ABF-AE0F8DE9C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3396" y="641476"/>
            <a:ext cx="9144000" cy="814502"/>
          </a:xfrm>
        </p:spPr>
        <p:txBody>
          <a:bodyPr>
            <a:normAutofit fontScale="90000"/>
          </a:bodyPr>
          <a:lstStyle/>
          <a:p>
            <a:r>
              <a:rPr lang="es-ES" sz="5400" b="1" dirty="0">
                <a:solidFill>
                  <a:srgbClr val="C00000"/>
                </a:solidFill>
              </a:rPr>
              <a:t>¿Cómo solicitar la ayuda</a:t>
            </a:r>
            <a:r>
              <a:rPr lang="es-ES" sz="5400" b="1" dirty="0" smtClean="0">
                <a:solidFill>
                  <a:srgbClr val="C00000"/>
                </a:solidFill>
              </a:rPr>
              <a:t>?</a:t>
            </a:r>
            <a:endParaRPr lang="es-ES" sz="5400" b="1" dirty="0">
              <a:solidFill>
                <a:srgbClr val="C0000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E9CCD09-2ACB-40C9-89F7-78AE51EAAFEB}"/>
              </a:ext>
            </a:extLst>
          </p:cNvPr>
          <p:cNvSpPr txBox="1"/>
          <p:nvPr/>
        </p:nvSpPr>
        <p:spPr>
          <a:xfrm>
            <a:off x="0" y="0"/>
            <a:ext cx="738664" cy="6858000"/>
          </a:xfrm>
          <a:prstGeom prst="rect">
            <a:avLst/>
          </a:prstGeom>
          <a:solidFill>
            <a:srgbClr val="B30033"/>
          </a:solidFill>
        </p:spPr>
        <p:txBody>
          <a:bodyPr vert="vert270" wrap="square" rtlCol="0">
            <a:spAutoFit/>
          </a:bodyPr>
          <a:lstStyle/>
          <a:p>
            <a:pPr algn="ctr"/>
            <a:endParaRPr lang="es-ES" sz="900" b="1" cap="small" dirty="0">
              <a:solidFill>
                <a:schemeClr val="bg1"/>
              </a:solidFill>
            </a:endParaRPr>
          </a:p>
          <a:p>
            <a:pPr algn="ctr"/>
            <a:r>
              <a:rPr lang="es-ES" b="1" cap="small" dirty="0">
                <a:solidFill>
                  <a:schemeClr val="bg1"/>
                </a:solidFill>
              </a:rPr>
              <a:t>Vicerrectorado de Internacionalización  </a:t>
            </a:r>
            <a:r>
              <a:rPr lang="es-ES" b="1" cap="small" dirty="0" smtClean="0">
                <a:solidFill>
                  <a:schemeClr val="bg1"/>
                </a:solidFill>
              </a:rPr>
              <a:t>y Formación </a:t>
            </a:r>
            <a:r>
              <a:rPr lang="es-ES" b="1" cap="small" dirty="0">
                <a:solidFill>
                  <a:schemeClr val="bg1"/>
                </a:solidFill>
              </a:rPr>
              <a:t>Permanente</a:t>
            </a:r>
          </a:p>
          <a:p>
            <a:pPr algn="ctr"/>
            <a:endParaRPr lang="es-ES" sz="900" b="1" cap="small" dirty="0">
              <a:solidFill>
                <a:schemeClr val="bg1"/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AB438EF-F669-43CD-BE9C-D77BDDFD65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748" y="0"/>
            <a:ext cx="1370252" cy="848672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A86753B3-142F-4196-B5B4-6CCCBD3C5091}"/>
              </a:ext>
            </a:extLst>
          </p:cNvPr>
          <p:cNvSpPr txBox="1"/>
          <p:nvPr/>
        </p:nvSpPr>
        <p:spPr>
          <a:xfrm>
            <a:off x="10821747" y="848672"/>
            <a:ext cx="1370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b="1" cap="small" dirty="0">
                <a:latin typeface="Candara" panose="020E0502030303020204" pitchFamily="34" charset="0"/>
              </a:rPr>
              <a:t>Oficina de Relaciones Internacionales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905559" y="1455978"/>
            <a:ext cx="54645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/>
              <a:t>https://</a:t>
            </a:r>
            <a:r>
              <a:rPr lang="es-ES" sz="2200" b="1" dirty="0" smtClean="0"/>
              <a:t>airei.uclm.es</a:t>
            </a:r>
            <a:endParaRPr lang="es-ES" sz="2200" b="1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4450" y="2079258"/>
            <a:ext cx="8802946" cy="477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3320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888</Words>
  <Application>Microsoft Office PowerPoint</Application>
  <PresentationFormat>Panorámica</PresentationFormat>
  <Paragraphs>139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Candara</vt:lpstr>
      <vt:lpstr>Wingdings</vt:lpstr>
      <vt:lpstr>Tema de Office</vt:lpstr>
      <vt:lpstr>Erasmus+  Programa de movilidad de Educación Superior entre países del programa y asociados  Key Action 107 ó KA107 2014 – 2020 </vt:lpstr>
      <vt:lpstr>¿En qué consiste la movilidad Erasmus+ con países asociados?</vt:lpstr>
      <vt:lpstr>¿A quién va dirigido?</vt:lpstr>
      <vt:lpstr>Presentación de PowerPoint</vt:lpstr>
      <vt:lpstr>¿Qué destinos se ofrecen?</vt:lpstr>
      <vt:lpstr>¿Qué destinos se ofrecen?</vt:lpstr>
      <vt:lpstr>¿En qué consisten las ayudas?</vt:lpstr>
      <vt:lpstr>Presentación de PowerPoint</vt:lpstr>
      <vt:lpstr>¿Cómo solicitar la ayuda?</vt:lpstr>
      <vt:lpstr>¿Cómo solicitar la ayuda?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Curell Gotor</dc:creator>
  <cp:lastModifiedBy>Esperanza Aranda Peña</cp:lastModifiedBy>
  <cp:revision>24</cp:revision>
  <dcterms:created xsi:type="dcterms:W3CDTF">2018-09-05T07:26:48Z</dcterms:created>
  <dcterms:modified xsi:type="dcterms:W3CDTF">2018-09-06T11:17:07Z</dcterms:modified>
</cp:coreProperties>
</file>