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2" r:id="rId3"/>
    <p:sldId id="314" r:id="rId4"/>
    <p:sldId id="301" r:id="rId5"/>
    <p:sldId id="298" r:id="rId6"/>
    <p:sldId id="302" r:id="rId7"/>
    <p:sldId id="305" r:id="rId8"/>
    <p:sldId id="303" r:id="rId9"/>
    <p:sldId id="304" r:id="rId10"/>
    <p:sldId id="306" r:id="rId11"/>
    <p:sldId id="307" r:id="rId12"/>
    <p:sldId id="308" r:id="rId13"/>
    <p:sldId id="311" r:id="rId14"/>
    <p:sldId id="282" r:id="rId15"/>
    <p:sldId id="310" r:id="rId16"/>
    <p:sldId id="257" r:id="rId17"/>
    <p:sldId id="285" r:id="rId18"/>
    <p:sldId id="286" r:id="rId19"/>
    <p:sldId id="287" r:id="rId20"/>
    <p:sldId id="288" r:id="rId21"/>
    <p:sldId id="289" r:id="rId22"/>
    <p:sldId id="258" r:id="rId23"/>
    <p:sldId id="260" r:id="rId24"/>
    <p:sldId id="259" r:id="rId25"/>
    <p:sldId id="266" r:id="rId26"/>
    <p:sldId id="265" r:id="rId27"/>
    <p:sldId id="267" r:id="rId28"/>
    <p:sldId id="268" r:id="rId29"/>
    <p:sldId id="269" r:id="rId30"/>
    <p:sldId id="263" r:id="rId31"/>
    <p:sldId id="270" r:id="rId32"/>
    <p:sldId id="271" r:id="rId33"/>
    <p:sldId id="272" r:id="rId34"/>
    <p:sldId id="273" r:id="rId35"/>
    <p:sldId id="290" r:id="rId36"/>
    <p:sldId id="291" r:id="rId37"/>
    <p:sldId id="293" r:id="rId38"/>
    <p:sldId id="294" r:id="rId39"/>
    <p:sldId id="295" r:id="rId40"/>
    <p:sldId id="275" r:id="rId41"/>
    <p:sldId id="276" r:id="rId42"/>
    <p:sldId id="277" r:id="rId43"/>
    <p:sldId id="278" r:id="rId44"/>
    <p:sldId id="279" r:id="rId45"/>
    <p:sldId id="296" r:id="rId46"/>
    <p:sldId id="297" r:id="rId47"/>
    <p:sldId id="299" r:id="rId48"/>
    <p:sldId id="262" r:id="rId49"/>
    <p:sldId id="280" r:id="rId50"/>
    <p:sldId id="300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FFF"/>
    <a:srgbClr val="E05BFF"/>
    <a:srgbClr val="AA00D2"/>
    <a:srgbClr val="FBF874"/>
    <a:srgbClr val="CCFF33"/>
    <a:srgbClr val="FFFF99"/>
    <a:srgbClr val="99FF66"/>
    <a:srgbClr val="CCCC00"/>
    <a:srgbClr val="005828"/>
    <a:srgbClr val="00823B"/>
  </p:clrMru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3" autoAdjust="0"/>
    <p:restoredTop sz="94660"/>
  </p:normalViewPr>
  <p:slideViewPr>
    <p:cSldViewPr>
      <p:cViewPr varScale="1">
        <p:scale>
          <a:sx n="70" d="100"/>
          <a:sy n="70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C%20COPIA%20SEGURIDAD%2030-12-2011\SAP\BALANCES\Copia%20de%20Problemas%20atendidos%20SAP%202011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7"/>
  <c:chart>
    <c:view3D>
      <c:rAngAx val="1"/>
    </c:view3D>
    <c:plotArea>
      <c:layout>
        <c:manualLayout>
          <c:layoutTarget val="inner"/>
          <c:xMode val="edge"/>
          <c:yMode val="edge"/>
          <c:x val="0.14038035870516191"/>
          <c:y val="1.2019364868031037E-2"/>
          <c:w val="0.83193457826238371"/>
          <c:h val="0.6959030182218940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rgbClr val="002060"/>
              </a:solidFill>
            </c:spPr>
          </c:dPt>
          <c:dPt>
            <c:idx val="8"/>
            <c:spPr>
              <a:solidFill>
                <a:srgbClr val="7030A0"/>
              </a:solidFill>
            </c:spPr>
          </c:dPt>
          <c:dPt>
            <c:idx val="9"/>
            <c:spPr>
              <a:solidFill>
                <a:schemeClr val="bg2">
                  <a:lumMod val="50000"/>
                </a:schemeClr>
              </a:solidFill>
            </c:spPr>
          </c:dPt>
          <c:dPt>
            <c:idx val="10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Hoja1!$A$1:$L$1</c:f>
              <c:strCache>
                <c:ptCount val="12"/>
                <c:pt idx="0">
                  <c:v>Problemas de ansiedad</c:v>
                </c:pt>
                <c:pt idx="1">
                  <c:v>Familia, pareja</c:v>
                </c:pt>
                <c:pt idx="2">
                  <c:v>Depresión</c:v>
                </c:pt>
                <c:pt idx="3">
                  <c:v>Adicciones</c:v>
                </c:pt>
                <c:pt idx="4">
                  <c:v>Enfermedad</c:v>
                </c:pt>
                <c:pt idx="5">
                  <c:v>Estrategias aprendizaje</c:v>
                </c:pt>
                <c:pt idx="6">
                  <c:v>Fobias</c:v>
                </c:pt>
                <c:pt idx="7">
                  <c:v>Probremas sociales</c:v>
                </c:pt>
                <c:pt idx="8">
                  <c:v>Duelo</c:v>
                </c:pt>
                <c:pt idx="9">
                  <c:v>Programas inclusivos, adaptaciones curriculares</c:v>
                </c:pt>
                <c:pt idx="10">
                  <c:v>Orinetación vocacional</c:v>
                </c:pt>
                <c:pt idx="11">
                  <c:v>Entrevista SAP</c:v>
                </c:pt>
              </c:strCache>
            </c:strRef>
          </c:cat>
          <c:val>
            <c:numRef>
              <c:f>Hoja1!$A$2:$L$2</c:f>
              <c:numCache>
                <c:formatCode>General</c:formatCode>
                <c:ptCount val="12"/>
                <c:pt idx="0">
                  <c:v>10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1</c:v>
                </c:pt>
                <c:pt idx="8">
                  <c:v>1</c:v>
                </c:pt>
                <c:pt idx="9">
                  <c:v>7</c:v>
                </c:pt>
                <c:pt idx="10">
                  <c:v>7</c:v>
                </c:pt>
                <c:pt idx="11">
                  <c:v>1</c:v>
                </c:pt>
              </c:numCache>
            </c:numRef>
          </c:val>
        </c:ser>
        <c:shape val="cylinder"/>
        <c:axId val="92254208"/>
        <c:axId val="99176448"/>
        <c:axId val="0"/>
      </c:bar3DChart>
      <c:catAx>
        <c:axId val="92254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s-ES"/>
          </a:p>
        </c:txPr>
        <c:crossAx val="99176448"/>
        <c:crosses val="autoZero"/>
        <c:auto val="1"/>
        <c:lblAlgn val="ctr"/>
        <c:lblOffset val="100"/>
      </c:catAx>
      <c:valAx>
        <c:axId val="99176448"/>
        <c:scaling>
          <c:orientation val="minMax"/>
        </c:scaling>
        <c:axPos val="l"/>
        <c:majorGridlines/>
        <c:numFmt formatCode="General" sourceLinked="1"/>
        <c:tickLblPos val="nextTo"/>
        <c:crossAx val="92254208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C5A09-6E61-4C5A-A613-D7CB64D847BA}" type="doc">
      <dgm:prSet loTypeId="urn:microsoft.com/office/officeart/2005/8/layout/gear1" loCatId="process" qsTypeId="urn:microsoft.com/office/officeart/2005/8/quickstyle/3d9" qsCatId="3D" csTypeId="urn:microsoft.com/office/officeart/2005/8/colors/colorful2" csCatId="colorful" phldr="1"/>
      <dgm:spPr/>
    </dgm:pt>
    <dgm:pt modelId="{ACC81B7B-EE8A-4D24-AB64-57DF63C1AC7F}">
      <dgm:prSet phldrT="[Texto]" custT="1"/>
      <dgm:spPr/>
      <dgm:t>
        <a:bodyPr/>
        <a:lstStyle/>
        <a:p>
          <a:r>
            <a:rPr lang="es-ES" sz="36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DOCENCIA</a:t>
          </a:r>
          <a:endParaRPr lang="es-ES" sz="36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DCCE4B7-D976-41AC-AE84-6BF47A980138}" type="parTrans" cxnId="{C59F1113-9A11-4165-96F7-484D25A29715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EF27181-B4D2-4D41-AC31-7FDB1EC02D65}" type="sibTrans" cxnId="{C59F1113-9A11-4165-96F7-484D25A29715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932F9A-9E75-4696-B9C6-5ED8A4915C6D}">
      <dgm:prSet phldrT="[Texto]" custT="1"/>
      <dgm:spPr/>
      <dgm:t>
        <a:bodyPr/>
        <a:lstStyle/>
        <a:p>
          <a:r>
            <a:rPr lang="es-ES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TRANSFERENCIA</a:t>
          </a:r>
          <a:endParaRPr lang="es-ES" sz="105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329C380-CDB2-4BE2-A5E3-90EB14DBFE73}" type="parTrans" cxnId="{6BA822A6-7D0E-4EFF-B0DF-AE5FEE6CF714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ECFC0FE-0AC5-45A2-BE9A-D47DC6A29717}" type="sibTrans" cxnId="{6BA822A6-7D0E-4EFF-B0DF-AE5FEE6CF714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B725400-9E0B-4652-95C2-ECD23D7CB926}">
      <dgm:prSet phldrT="[Texto]" custT="1"/>
      <dgm:spPr/>
      <dgm:t>
        <a:bodyPr/>
        <a:lstStyle/>
        <a:p>
          <a:r>
            <a:rPr lang="es-E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INVESTIGACIÓN</a:t>
          </a:r>
          <a:endParaRPr lang="es-ES" sz="2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03DF19-8C76-411F-8B14-EDDFAC96E918}" type="parTrans" cxnId="{E0DB2359-FB54-45FE-AD1F-FCA76F260F23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75B4BA-FE7D-4FF8-973B-D77E18B426A4}" type="sibTrans" cxnId="{E0DB2359-FB54-45FE-AD1F-FCA76F260F23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3E76D57-E095-4462-BFC1-2B5A731C997F}" type="pres">
      <dgm:prSet presAssocID="{B6BC5A09-6E61-4C5A-A613-D7CB64D847B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41DFD39-4BAE-4D20-994E-ED3F05BAB6C0}" type="pres">
      <dgm:prSet presAssocID="{ACC81B7B-EE8A-4D24-AB64-57DF63C1AC7F}" presName="gear1" presStyleLbl="node1" presStyleIdx="0" presStyleCnt="3" custScaleX="150221" custScaleY="131823" custLinFactNeighborX="-4935" custLinFactNeighborY="235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557A84-2A76-4B67-BEC3-D15A58E6F1F0}" type="pres">
      <dgm:prSet presAssocID="{ACC81B7B-EE8A-4D24-AB64-57DF63C1AC7F}" presName="gear1srcNode" presStyleLbl="node1" presStyleIdx="0" presStyleCnt="3"/>
      <dgm:spPr/>
      <dgm:t>
        <a:bodyPr/>
        <a:lstStyle/>
        <a:p>
          <a:endParaRPr lang="es-ES"/>
        </a:p>
      </dgm:t>
    </dgm:pt>
    <dgm:pt modelId="{37D1B198-A178-4D0D-8BEC-6B95B0588DC5}" type="pres">
      <dgm:prSet presAssocID="{ACC81B7B-EE8A-4D24-AB64-57DF63C1AC7F}" presName="gear1dstNode" presStyleLbl="node1" presStyleIdx="0" presStyleCnt="3"/>
      <dgm:spPr/>
      <dgm:t>
        <a:bodyPr/>
        <a:lstStyle/>
        <a:p>
          <a:endParaRPr lang="es-ES"/>
        </a:p>
      </dgm:t>
    </dgm:pt>
    <dgm:pt modelId="{CFB7475E-EB87-4C77-BACF-7A9F7D8947ED}" type="pres">
      <dgm:prSet presAssocID="{4F932F9A-9E75-4696-B9C6-5ED8A4915C6D}" presName="gear2" presStyleLbl="node1" presStyleIdx="1" presStyleCnt="3" custScaleX="203836" custScaleY="139707" custLinFactNeighborX="-61880" custLinFactNeighborY="-1463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7D1129-76D8-4858-BCBD-AA600F763C8F}" type="pres">
      <dgm:prSet presAssocID="{4F932F9A-9E75-4696-B9C6-5ED8A4915C6D}" presName="gear2srcNode" presStyleLbl="node1" presStyleIdx="1" presStyleCnt="3"/>
      <dgm:spPr/>
      <dgm:t>
        <a:bodyPr/>
        <a:lstStyle/>
        <a:p>
          <a:endParaRPr lang="es-ES"/>
        </a:p>
      </dgm:t>
    </dgm:pt>
    <dgm:pt modelId="{567B2336-677E-4963-9E84-926C1E191A3F}" type="pres">
      <dgm:prSet presAssocID="{4F932F9A-9E75-4696-B9C6-5ED8A4915C6D}" presName="gear2dstNode" presStyleLbl="node1" presStyleIdx="1" presStyleCnt="3"/>
      <dgm:spPr/>
      <dgm:t>
        <a:bodyPr/>
        <a:lstStyle/>
        <a:p>
          <a:endParaRPr lang="es-ES"/>
        </a:p>
      </dgm:t>
    </dgm:pt>
    <dgm:pt modelId="{305605C4-7769-441C-80CE-E884103ABB53}" type="pres">
      <dgm:prSet presAssocID="{BB725400-9E0B-4652-95C2-ECD23D7CB926}" presName="gear3" presStyleLbl="node1" presStyleIdx="2" presStyleCnt="3" custScaleX="209186" custScaleY="145926" custLinFactNeighborX="40727" custLinFactNeighborY="-1098"/>
      <dgm:spPr/>
      <dgm:t>
        <a:bodyPr/>
        <a:lstStyle/>
        <a:p>
          <a:endParaRPr lang="es-ES"/>
        </a:p>
      </dgm:t>
    </dgm:pt>
    <dgm:pt modelId="{8F0805CC-CBC7-4D1A-AA40-C21ADB1DE1C3}" type="pres">
      <dgm:prSet presAssocID="{BB725400-9E0B-4652-95C2-ECD23D7CB92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007A40-BEB2-4E9E-9173-EA0BB9E3F8B2}" type="pres">
      <dgm:prSet presAssocID="{BB725400-9E0B-4652-95C2-ECD23D7CB926}" presName="gear3srcNode" presStyleLbl="node1" presStyleIdx="2" presStyleCnt="3"/>
      <dgm:spPr/>
      <dgm:t>
        <a:bodyPr/>
        <a:lstStyle/>
        <a:p>
          <a:endParaRPr lang="es-ES"/>
        </a:p>
      </dgm:t>
    </dgm:pt>
    <dgm:pt modelId="{8035AC30-071F-48D2-9A21-B3E4F144F174}" type="pres">
      <dgm:prSet presAssocID="{BB725400-9E0B-4652-95C2-ECD23D7CB926}" presName="gear3dstNode" presStyleLbl="node1" presStyleIdx="2" presStyleCnt="3"/>
      <dgm:spPr/>
      <dgm:t>
        <a:bodyPr/>
        <a:lstStyle/>
        <a:p>
          <a:endParaRPr lang="es-ES"/>
        </a:p>
      </dgm:t>
    </dgm:pt>
    <dgm:pt modelId="{3149DA3B-AEAD-4160-8E76-1A2D8DDEFF70}" type="pres">
      <dgm:prSet presAssocID="{CEF27181-B4D2-4D41-AC31-7FDB1EC02D65}" presName="connector1" presStyleLbl="sibTrans2D1" presStyleIdx="0" presStyleCnt="3" custAng="1496251" custLinFactNeighborX="28814" custLinFactNeighborY="6636"/>
      <dgm:spPr/>
      <dgm:t>
        <a:bodyPr/>
        <a:lstStyle/>
        <a:p>
          <a:endParaRPr lang="es-ES"/>
        </a:p>
      </dgm:t>
    </dgm:pt>
    <dgm:pt modelId="{BE47B7CA-9E1C-4F48-BE55-D7DE55538BD2}" type="pres">
      <dgm:prSet presAssocID="{FECFC0FE-0AC5-45A2-BE9A-D47DC6A29717}" presName="connector2" presStyleLbl="sibTrans2D1" presStyleIdx="1" presStyleCnt="3" custAng="17478898" custLinFactNeighborX="6506" custLinFactNeighborY="19741"/>
      <dgm:spPr/>
      <dgm:t>
        <a:bodyPr/>
        <a:lstStyle/>
        <a:p>
          <a:endParaRPr lang="es-ES"/>
        </a:p>
      </dgm:t>
    </dgm:pt>
    <dgm:pt modelId="{2B38CB38-14C3-48B8-B5A9-7BC3C443D8C0}" type="pres">
      <dgm:prSet presAssocID="{A475B4BA-FE7D-4FF8-973B-D77E18B426A4}" presName="connector3" presStyleLbl="sibTrans2D1" presStyleIdx="2" presStyleCnt="3" custAng="2784562" custLinFactNeighborX="40748" custLinFactNeighborY="12827"/>
      <dgm:spPr/>
      <dgm:t>
        <a:bodyPr/>
        <a:lstStyle/>
        <a:p>
          <a:endParaRPr lang="es-ES"/>
        </a:p>
      </dgm:t>
    </dgm:pt>
  </dgm:ptLst>
  <dgm:cxnLst>
    <dgm:cxn modelId="{2772ACF2-8192-4CB3-9B71-32CEA77926E8}" type="presOf" srcId="{ACC81B7B-EE8A-4D24-AB64-57DF63C1AC7F}" destId="{37D1B198-A178-4D0D-8BEC-6B95B0588DC5}" srcOrd="2" destOrd="0" presId="urn:microsoft.com/office/officeart/2005/8/layout/gear1"/>
    <dgm:cxn modelId="{32B50649-002B-4FD4-AD53-BBC980D281CD}" type="presOf" srcId="{4F932F9A-9E75-4696-B9C6-5ED8A4915C6D}" destId="{CFB7475E-EB87-4C77-BACF-7A9F7D8947ED}" srcOrd="0" destOrd="0" presId="urn:microsoft.com/office/officeart/2005/8/layout/gear1"/>
    <dgm:cxn modelId="{E0DB2359-FB54-45FE-AD1F-FCA76F260F23}" srcId="{B6BC5A09-6E61-4C5A-A613-D7CB64D847BA}" destId="{BB725400-9E0B-4652-95C2-ECD23D7CB926}" srcOrd="2" destOrd="0" parTransId="{7503DF19-8C76-411F-8B14-EDDFAC96E918}" sibTransId="{A475B4BA-FE7D-4FF8-973B-D77E18B426A4}"/>
    <dgm:cxn modelId="{C59F1113-9A11-4165-96F7-484D25A29715}" srcId="{B6BC5A09-6E61-4C5A-A613-D7CB64D847BA}" destId="{ACC81B7B-EE8A-4D24-AB64-57DF63C1AC7F}" srcOrd="0" destOrd="0" parTransId="{2DCCE4B7-D976-41AC-AE84-6BF47A980138}" sibTransId="{CEF27181-B4D2-4D41-AC31-7FDB1EC02D65}"/>
    <dgm:cxn modelId="{E4B55ACD-8B1B-4D85-8F17-56EEE8560450}" type="presOf" srcId="{BB725400-9E0B-4652-95C2-ECD23D7CB926}" destId="{8F0805CC-CBC7-4D1A-AA40-C21ADB1DE1C3}" srcOrd="1" destOrd="0" presId="urn:microsoft.com/office/officeart/2005/8/layout/gear1"/>
    <dgm:cxn modelId="{341DC9B2-7BD4-4A44-B71F-B5AECA7CE383}" type="presOf" srcId="{BB725400-9E0B-4652-95C2-ECD23D7CB926}" destId="{305605C4-7769-441C-80CE-E884103ABB53}" srcOrd="0" destOrd="0" presId="urn:microsoft.com/office/officeart/2005/8/layout/gear1"/>
    <dgm:cxn modelId="{4B1AC2B5-5967-4926-9808-7749FBD95638}" type="presOf" srcId="{ACC81B7B-EE8A-4D24-AB64-57DF63C1AC7F}" destId="{F8557A84-2A76-4B67-BEC3-D15A58E6F1F0}" srcOrd="1" destOrd="0" presId="urn:microsoft.com/office/officeart/2005/8/layout/gear1"/>
    <dgm:cxn modelId="{975C53F2-3C45-40EC-8969-842451B844F5}" type="presOf" srcId="{BB725400-9E0B-4652-95C2-ECD23D7CB926}" destId="{79007A40-BEB2-4E9E-9173-EA0BB9E3F8B2}" srcOrd="2" destOrd="0" presId="urn:microsoft.com/office/officeart/2005/8/layout/gear1"/>
    <dgm:cxn modelId="{63C87A8B-D6CB-434B-87D2-07D933A2C9DC}" type="presOf" srcId="{FECFC0FE-0AC5-45A2-BE9A-D47DC6A29717}" destId="{BE47B7CA-9E1C-4F48-BE55-D7DE55538BD2}" srcOrd="0" destOrd="0" presId="urn:microsoft.com/office/officeart/2005/8/layout/gear1"/>
    <dgm:cxn modelId="{D375D9F6-B071-4FC0-9D4A-20BDBEA23F41}" type="presOf" srcId="{A475B4BA-FE7D-4FF8-973B-D77E18B426A4}" destId="{2B38CB38-14C3-48B8-B5A9-7BC3C443D8C0}" srcOrd="0" destOrd="0" presId="urn:microsoft.com/office/officeart/2005/8/layout/gear1"/>
    <dgm:cxn modelId="{6CC862EF-EA90-4B04-8C48-3DC3DD7797F9}" type="presOf" srcId="{4F932F9A-9E75-4696-B9C6-5ED8A4915C6D}" destId="{AA7D1129-76D8-4858-BCBD-AA600F763C8F}" srcOrd="1" destOrd="0" presId="urn:microsoft.com/office/officeart/2005/8/layout/gear1"/>
    <dgm:cxn modelId="{DE57BD21-1462-4BB3-8F81-E894097C2206}" type="presOf" srcId="{BB725400-9E0B-4652-95C2-ECD23D7CB926}" destId="{8035AC30-071F-48D2-9A21-B3E4F144F174}" srcOrd="3" destOrd="0" presId="urn:microsoft.com/office/officeart/2005/8/layout/gear1"/>
    <dgm:cxn modelId="{7D06064F-E78A-41D3-8723-1FC0298C9318}" type="presOf" srcId="{4F932F9A-9E75-4696-B9C6-5ED8A4915C6D}" destId="{567B2336-677E-4963-9E84-926C1E191A3F}" srcOrd="2" destOrd="0" presId="urn:microsoft.com/office/officeart/2005/8/layout/gear1"/>
    <dgm:cxn modelId="{84D733E1-B27B-4A43-9176-AB36D4EB3AE6}" type="presOf" srcId="{CEF27181-B4D2-4D41-AC31-7FDB1EC02D65}" destId="{3149DA3B-AEAD-4160-8E76-1A2D8DDEFF70}" srcOrd="0" destOrd="0" presId="urn:microsoft.com/office/officeart/2005/8/layout/gear1"/>
    <dgm:cxn modelId="{6BA822A6-7D0E-4EFF-B0DF-AE5FEE6CF714}" srcId="{B6BC5A09-6E61-4C5A-A613-D7CB64D847BA}" destId="{4F932F9A-9E75-4696-B9C6-5ED8A4915C6D}" srcOrd="1" destOrd="0" parTransId="{4329C380-CDB2-4BE2-A5E3-90EB14DBFE73}" sibTransId="{FECFC0FE-0AC5-45A2-BE9A-D47DC6A29717}"/>
    <dgm:cxn modelId="{26DF43ED-F712-4076-8949-B15A60DD6DB2}" type="presOf" srcId="{ACC81B7B-EE8A-4D24-AB64-57DF63C1AC7F}" destId="{F41DFD39-4BAE-4D20-994E-ED3F05BAB6C0}" srcOrd="0" destOrd="0" presId="urn:microsoft.com/office/officeart/2005/8/layout/gear1"/>
    <dgm:cxn modelId="{0ADB9F80-AB82-4EF0-B490-A4B9EC95F37C}" type="presOf" srcId="{B6BC5A09-6E61-4C5A-A613-D7CB64D847BA}" destId="{C3E76D57-E095-4462-BFC1-2B5A731C997F}" srcOrd="0" destOrd="0" presId="urn:microsoft.com/office/officeart/2005/8/layout/gear1"/>
    <dgm:cxn modelId="{4942B312-CCEC-4D28-9D7F-C4AEBE6C324E}" type="presParOf" srcId="{C3E76D57-E095-4462-BFC1-2B5A731C997F}" destId="{F41DFD39-4BAE-4D20-994E-ED3F05BAB6C0}" srcOrd="0" destOrd="0" presId="urn:microsoft.com/office/officeart/2005/8/layout/gear1"/>
    <dgm:cxn modelId="{5111AD7B-74EF-42A1-BF9F-884CE6C356EE}" type="presParOf" srcId="{C3E76D57-E095-4462-BFC1-2B5A731C997F}" destId="{F8557A84-2A76-4B67-BEC3-D15A58E6F1F0}" srcOrd="1" destOrd="0" presId="urn:microsoft.com/office/officeart/2005/8/layout/gear1"/>
    <dgm:cxn modelId="{145F35FB-BC0A-4F4E-9B1A-BBC1833B3C5E}" type="presParOf" srcId="{C3E76D57-E095-4462-BFC1-2B5A731C997F}" destId="{37D1B198-A178-4D0D-8BEC-6B95B0588DC5}" srcOrd="2" destOrd="0" presId="urn:microsoft.com/office/officeart/2005/8/layout/gear1"/>
    <dgm:cxn modelId="{756DDB1F-41F0-4AF4-AA23-615D915B2C98}" type="presParOf" srcId="{C3E76D57-E095-4462-BFC1-2B5A731C997F}" destId="{CFB7475E-EB87-4C77-BACF-7A9F7D8947ED}" srcOrd="3" destOrd="0" presId="urn:microsoft.com/office/officeart/2005/8/layout/gear1"/>
    <dgm:cxn modelId="{AE78BEBE-35D5-48C0-8EFD-69DA9958AF87}" type="presParOf" srcId="{C3E76D57-E095-4462-BFC1-2B5A731C997F}" destId="{AA7D1129-76D8-4858-BCBD-AA600F763C8F}" srcOrd="4" destOrd="0" presId="urn:microsoft.com/office/officeart/2005/8/layout/gear1"/>
    <dgm:cxn modelId="{FB04985E-A72B-4648-9F1D-CF0A7D802D80}" type="presParOf" srcId="{C3E76D57-E095-4462-BFC1-2B5A731C997F}" destId="{567B2336-677E-4963-9E84-926C1E191A3F}" srcOrd="5" destOrd="0" presId="urn:microsoft.com/office/officeart/2005/8/layout/gear1"/>
    <dgm:cxn modelId="{634BB64C-CB94-4A5D-A783-BA656722D519}" type="presParOf" srcId="{C3E76D57-E095-4462-BFC1-2B5A731C997F}" destId="{305605C4-7769-441C-80CE-E884103ABB53}" srcOrd="6" destOrd="0" presId="urn:microsoft.com/office/officeart/2005/8/layout/gear1"/>
    <dgm:cxn modelId="{0615B0E9-7B62-4955-ABB8-B1174C87D15C}" type="presParOf" srcId="{C3E76D57-E095-4462-BFC1-2B5A731C997F}" destId="{8F0805CC-CBC7-4D1A-AA40-C21ADB1DE1C3}" srcOrd="7" destOrd="0" presId="urn:microsoft.com/office/officeart/2005/8/layout/gear1"/>
    <dgm:cxn modelId="{C639A06D-1325-4529-9417-575227E2A7C3}" type="presParOf" srcId="{C3E76D57-E095-4462-BFC1-2B5A731C997F}" destId="{79007A40-BEB2-4E9E-9173-EA0BB9E3F8B2}" srcOrd="8" destOrd="0" presId="urn:microsoft.com/office/officeart/2005/8/layout/gear1"/>
    <dgm:cxn modelId="{9DB93A76-3BC8-4333-8F69-08DF1BF105A3}" type="presParOf" srcId="{C3E76D57-E095-4462-BFC1-2B5A731C997F}" destId="{8035AC30-071F-48D2-9A21-B3E4F144F174}" srcOrd="9" destOrd="0" presId="urn:microsoft.com/office/officeart/2005/8/layout/gear1"/>
    <dgm:cxn modelId="{98BCA5C7-4208-4457-9F3A-BD6E8E3F6BF6}" type="presParOf" srcId="{C3E76D57-E095-4462-BFC1-2B5A731C997F}" destId="{3149DA3B-AEAD-4160-8E76-1A2D8DDEFF70}" srcOrd="10" destOrd="0" presId="urn:microsoft.com/office/officeart/2005/8/layout/gear1"/>
    <dgm:cxn modelId="{1C9BF8D8-024F-4662-B66C-22085A6E117E}" type="presParOf" srcId="{C3E76D57-E095-4462-BFC1-2B5A731C997F}" destId="{BE47B7CA-9E1C-4F48-BE55-D7DE55538BD2}" srcOrd="11" destOrd="0" presId="urn:microsoft.com/office/officeart/2005/8/layout/gear1"/>
    <dgm:cxn modelId="{9986665B-0284-420E-A218-0E1D279DEE0D}" type="presParOf" srcId="{C3E76D57-E095-4462-BFC1-2B5A731C997F}" destId="{2B38CB38-14C3-48B8-B5A9-7BC3C443D8C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5371B-7A1B-44D5-AAAD-BA8C8887BFB2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48AEF0-0CCD-4DB3-BA1B-5BCB4CCA766F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ORIENTACIÓN</a:t>
          </a:r>
        </a:p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ASESORAMIENTO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8E423-21F6-484A-8EAD-4715A246C6D8}" type="parTrans" cxnId="{A4398FB9-BDEB-4ED0-AE7E-1626EE3952E3}">
      <dgm:prSet/>
      <dgm:spPr/>
      <dgm:t>
        <a:bodyPr/>
        <a:lstStyle/>
        <a:p>
          <a:endParaRPr lang="es-ES"/>
        </a:p>
      </dgm:t>
    </dgm:pt>
    <dgm:pt modelId="{EF9651F3-B424-4958-A33C-17088FC88F7C}" type="sibTrans" cxnId="{A4398FB9-BDEB-4ED0-AE7E-1626EE3952E3}">
      <dgm:prSet/>
      <dgm:spPr/>
      <dgm:t>
        <a:bodyPr/>
        <a:lstStyle/>
        <a:p>
          <a:endParaRPr lang="es-ES"/>
        </a:p>
      </dgm:t>
    </dgm:pt>
    <dgm:pt modelId="{1ABFB369-CE3D-4AB6-85DC-774DDAF91E0D}">
      <dgm:prSet phldrT="[Texto]" custT="1"/>
      <dgm:spPr/>
      <dgm:t>
        <a:bodyPr/>
        <a:lstStyle/>
        <a:p>
          <a:r>
            <a:rPr lang="es-ES" sz="2800" dirty="0" smtClean="0">
              <a:effectLst/>
            </a:rPr>
            <a:t>Estrategias de aprendizaje universitario</a:t>
          </a:r>
          <a:endParaRPr lang="es-ES" sz="2800" dirty="0">
            <a:effectLst/>
          </a:endParaRPr>
        </a:p>
      </dgm:t>
    </dgm:pt>
    <dgm:pt modelId="{9D52EF6D-0E8D-4657-89A5-A4B2A65A76EA}" type="parTrans" cxnId="{4446AB37-0EB6-41B8-AA43-CB4A2D664A2B}">
      <dgm:prSet/>
      <dgm:spPr/>
      <dgm:t>
        <a:bodyPr/>
        <a:lstStyle/>
        <a:p>
          <a:endParaRPr lang="es-ES"/>
        </a:p>
      </dgm:t>
    </dgm:pt>
    <dgm:pt modelId="{32C89C2B-8136-4306-AEFC-78129701F92F}" type="sibTrans" cxnId="{4446AB37-0EB6-41B8-AA43-CB4A2D664A2B}">
      <dgm:prSet/>
      <dgm:spPr/>
      <dgm:t>
        <a:bodyPr/>
        <a:lstStyle/>
        <a:p>
          <a:endParaRPr lang="es-ES"/>
        </a:p>
      </dgm:t>
    </dgm:pt>
    <dgm:pt modelId="{95927AB3-0F6D-4928-99DE-3882C1F692A9}">
      <dgm:prSet phldrT="[Texto]" custT="1"/>
      <dgm:spPr/>
      <dgm:t>
        <a:bodyPr/>
        <a:lstStyle/>
        <a:p>
          <a:r>
            <a:rPr lang="es-ES" sz="2800" dirty="0" smtClean="0">
              <a:effectLst/>
            </a:rPr>
            <a:t>Orientación vocacional-profesional</a:t>
          </a:r>
          <a:endParaRPr lang="es-ES" sz="2800" dirty="0">
            <a:effectLst/>
          </a:endParaRPr>
        </a:p>
      </dgm:t>
    </dgm:pt>
    <dgm:pt modelId="{09C005ED-1363-4ED1-A4FE-A992B2FB2CE9}" type="parTrans" cxnId="{0A8B2785-86BE-4811-9318-FD065E9D1C58}">
      <dgm:prSet/>
      <dgm:spPr/>
      <dgm:t>
        <a:bodyPr/>
        <a:lstStyle/>
        <a:p>
          <a:endParaRPr lang="es-ES"/>
        </a:p>
      </dgm:t>
    </dgm:pt>
    <dgm:pt modelId="{61505CFB-57EA-44DE-8480-123723124D5A}" type="sibTrans" cxnId="{0A8B2785-86BE-4811-9318-FD065E9D1C58}">
      <dgm:prSet/>
      <dgm:spPr/>
      <dgm:t>
        <a:bodyPr/>
        <a:lstStyle/>
        <a:p>
          <a:endParaRPr lang="es-ES"/>
        </a:p>
      </dgm:t>
    </dgm:pt>
    <dgm:pt modelId="{480B7AD4-DCA1-4B83-9BFB-FA6FAA2EDBF2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ATENCIÓN PSICOLÓGICA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099C8F-9B15-43AA-9C8E-CA7C230125DF}" type="parTrans" cxnId="{44B4E5BA-4707-4E76-A863-C225F0BB7E33}">
      <dgm:prSet/>
      <dgm:spPr/>
      <dgm:t>
        <a:bodyPr/>
        <a:lstStyle/>
        <a:p>
          <a:endParaRPr lang="es-ES"/>
        </a:p>
      </dgm:t>
    </dgm:pt>
    <dgm:pt modelId="{898EF128-D219-4E44-B62C-D39133D03173}" type="sibTrans" cxnId="{44B4E5BA-4707-4E76-A863-C225F0BB7E33}">
      <dgm:prSet/>
      <dgm:spPr/>
      <dgm:t>
        <a:bodyPr/>
        <a:lstStyle/>
        <a:p>
          <a:endParaRPr lang="es-ES"/>
        </a:p>
      </dgm:t>
    </dgm:pt>
    <dgm:pt modelId="{FA5D2803-20B7-4461-B7A2-CF16BCD39098}">
      <dgm:prSet phldrT="[Texto]" custT="1"/>
      <dgm:spPr/>
      <dgm:t>
        <a:bodyPr/>
        <a:lstStyle/>
        <a:p>
          <a:r>
            <a:rPr lang="es-ES" sz="2800" dirty="0" smtClean="0"/>
            <a:t>Programas de intervención conductual-cognitivo-emocional</a:t>
          </a:r>
        </a:p>
      </dgm:t>
    </dgm:pt>
    <dgm:pt modelId="{FC5EA177-5DC8-44C0-B4BA-D47B17C9A6AE}" type="parTrans" cxnId="{9D857CD3-5FD1-4F3D-BB63-F87333638E6C}">
      <dgm:prSet/>
      <dgm:spPr/>
      <dgm:t>
        <a:bodyPr/>
        <a:lstStyle/>
        <a:p>
          <a:endParaRPr lang="es-ES"/>
        </a:p>
      </dgm:t>
    </dgm:pt>
    <dgm:pt modelId="{37FE81BA-550F-4556-BFC9-BC7A04CF221F}" type="sibTrans" cxnId="{9D857CD3-5FD1-4F3D-BB63-F87333638E6C}">
      <dgm:prSet/>
      <dgm:spPr/>
      <dgm:t>
        <a:bodyPr/>
        <a:lstStyle/>
        <a:p>
          <a:endParaRPr lang="es-ES"/>
        </a:p>
      </dgm:t>
    </dgm:pt>
    <dgm:pt modelId="{8E84AC5B-90BB-46DA-B52B-BEC11325BC5B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FORMACIÓN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6CA63E-0F5F-400C-A9D6-FD2D6B367438}" type="parTrans" cxnId="{A0B0A43C-E416-4723-970F-ACF254854799}">
      <dgm:prSet/>
      <dgm:spPr/>
      <dgm:t>
        <a:bodyPr/>
        <a:lstStyle/>
        <a:p>
          <a:endParaRPr lang="es-ES"/>
        </a:p>
      </dgm:t>
    </dgm:pt>
    <dgm:pt modelId="{49579BD5-5B19-4833-88D6-70DBEED6473E}" type="sibTrans" cxnId="{A0B0A43C-E416-4723-970F-ACF254854799}">
      <dgm:prSet/>
      <dgm:spPr/>
      <dgm:t>
        <a:bodyPr/>
        <a:lstStyle/>
        <a:p>
          <a:endParaRPr lang="es-ES"/>
        </a:p>
      </dgm:t>
    </dgm:pt>
    <dgm:pt modelId="{E79561B0-C642-426B-9DA1-A17DEBFD0AA8}">
      <dgm:prSet phldrT="[Texto]" custT="1"/>
      <dgm:spPr/>
      <dgm:t>
        <a:bodyPr/>
        <a:lstStyle/>
        <a:p>
          <a:r>
            <a:rPr lang="es-ES" sz="2800" dirty="0" smtClean="0"/>
            <a:t>Talleres</a:t>
          </a:r>
          <a:endParaRPr lang="es-ES" sz="2800" dirty="0"/>
        </a:p>
      </dgm:t>
    </dgm:pt>
    <dgm:pt modelId="{645F1166-E7B4-47E4-BC22-0D129DC907DA}" type="parTrans" cxnId="{87579170-3156-47EE-916D-7C90944CF1B9}">
      <dgm:prSet/>
      <dgm:spPr/>
      <dgm:t>
        <a:bodyPr/>
        <a:lstStyle/>
        <a:p>
          <a:endParaRPr lang="es-ES"/>
        </a:p>
      </dgm:t>
    </dgm:pt>
    <dgm:pt modelId="{21F64A90-329D-4EDE-B945-7F4C324C8C77}" type="sibTrans" cxnId="{87579170-3156-47EE-916D-7C90944CF1B9}">
      <dgm:prSet/>
      <dgm:spPr/>
      <dgm:t>
        <a:bodyPr/>
        <a:lstStyle/>
        <a:p>
          <a:endParaRPr lang="es-ES"/>
        </a:p>
      </dgm:t>
    </dgm:pt>
    <dgm:pt modelId="{AFF49F3C-01AE-4874-A8DD-69672D2E3778}">
      <dgm:prSet phldrT="[Texto]" custT="1"/>
      <dgm:spPr/>
      <dgm:t>
        <a:bodyPr/>
        <a:lstStyle/>
        <a:p>
          <a:r>
            <a:rPr lang="es-ES" sz="2800" dirty="0" smtClean="0"/>
            <a:t>Seminarios, cursos</a:t>
          </a:r>
          <a:endParaRPr lang="es-ES" sz="2800" dirty="0"/>
        </a:p>
      </dgm:t>
    </dgm:pt>
    <dgm:pt modelId="{BB39B1B9-1C74-4384-A5BC-4D71D3C7BEFC}" type="parTrans" cxnId="{B52F5339-72CF-4EB5-B12B-61A61D1876AF}">
      <dgm:prSet/>
      <dgm:spPr/>
      <dgm:t>
        <a:bodyPr/>
        <a:lstStyle/>
        <a:p>
          <a:endParaRPr lang="es-ES"/>
        </a:p>
      </dgm:t>
    </dgm:pt>
    <dgm:pt modelId="{AE45FD1B-9B8C-448A-8B98-8975EE654720}" type="sibTrans" cxnId="{B52F5339-72CF-4EB5-B12B-61A61D1876AF}">
      <dgm:prSet/>
      <dgm:spPr/>
      <dgm:t>
        <a:bodyPr/>
        <a:lstStyle/>
        <a:p>
          <a:endParaRPr lang="es-ES"/>
        </a:p>
      </dgm:t>
    </dgm:pt>
    <dgm:pt modelId="{67CB2A6E-55C3-43FE-9735-AA3490867952}">
      <dgm:prSet phldrT="[Texto]" custT="1"/>
      <dgm:spPr/>
      <dgm:t>
        <a:bodyPr/>
        <a:lstStyle/>
        <a:p>
          <a:r>
            <a:rPr lang="es-ES" sz="2800" dirty="0" smtClean="0">
              <a:effectLst/>
            </a:rPr>
            <a:t>Programas inclusivos</a:t>
          </a:r>
          <a:endParaRPr lang="es-ES" sz="2400" dirty="0">
            <a:effectLst/>
          </a:endParaRPr>
        </a:p>
      </dgm:t>
    </dgm:pt>
    <dgm:pt modelId="{54A58D35-BCEC-4D72-945A-8FB2B3A96FBF}" type="parTrans" cxnId="{E1B34CAF-DE29-46E7-9CF5-3BFABE8688C2}">
      <dgm:prSet/>
      <dgm:spPr/>
      <dgm:t>
        <a:bodyPr/>
        <a:lstStyle/>
        <a:p>
          <a:endParaRPr lang="es-ES"/>
        </a:p>
      </dgm:t>
    </dgm:pt>
    <dgm:pt modelId="{7B549B74-FA9B-4878-93E9-AA35622F563D}" type="sibTrans" cxnId="{E1B34CAF-DE29-46E7-9CF5-3BFABE8688C2}">
      <dgm:prSet/>
      <dgm:spPr/>
      <dgm:t>
        <a:bodyPr/>
        <a:lstStyle/>
        <a:p>
          <a:endParaRPr lang="es-ES"/>
        </a:p>
      </dgm:t>
    </dgm:pt>
    <dgm:pt modelId="{F1289B88-11B9-44C3-A7DA-39E39F2A5A4B}">
      <dgm:prSet phldrT="[Texto]" custT="1"/>
      <dgm:spPr/>
      <dgm:t>
        <a:bodyPr/>
        <a:lstStyle/>
        <a:p>
          <a:r>
            <a:rPr lang="es-ES" sz="2400" dirty="0" smtClean="0"/>
            <a:t>Problemas personales</a:t>
          </a:r>
        </a:p>
      </dgm:t>
    </dgm:pt>
    <dgm:pt modelId="{699C7B21-D84F-4ECC-81A9-B3C05FB58DE3}" type="parTrans" cxnId="{A396DA2A-B3F8-4AA3-AEEB-A9F218F01A74}">
      <dgm:prSet/>
      <dgm:spPr/>
      <dgm:t>
        <a:bodyPr/>
        <a:lstStyle/>
        <a:p>
          <a:endParaRPr lang="es-ES"/>
        </a:p>
      </dgm:t>
    </dgm:pt>
    <dgm:pt modelId="{F60B8B48-A4F8-4034-955A-94F475E92C77}" type="sibTrans" cxnId="{A396DA2A-B3F8-4AA3-AEEB-A9F218F01A74}">
      <dgm:prSet/>
      <dgm:spPr/>
      <dgm:t>
        <a:bodyPr/>
        <a:lstStyle/>
        <a:p>
          <a:endParaRPr lang="es-ES"/>
        </a:p>
      </dgm:t>
    </dgm:pt>
    <dgm:pt modelId="{EBF26343-9DD2-4D8C-B41E-58B0B729407B}">
      <dgm:prSet phldrT="[Texto]" custT="1"/>
      <dgm:spPr/>
      <dgm:t>
        <a:bodyPr/>
        <a:lstStyle/>
        <a:p>
          <a:r>
            <a:rPr lang="es-ES" sz="2400" dirty="0" smtClean="0"/>
            <a:t>Problemas sociales</a:t>
          </a:r>
        </a:p>
      </dgm:t>
    </dgm:pt>
    <dgm:pt modelId="{89A25424-5175-48E1-B391-BEAA9A54DFE0}" type="parTrans" cxnId="{6E70791C-34FB-4EFC-9779-26AA30BBF243}">
      <dgm:prSet/>
      <dgm:spPr/>
      <dgm:t>
        <a:bodyPr/>
        <a:lstStyle/>
        <a:p>
          <a:endParaRPr lang="es-ES"/>
        </a:p>
      </dgm:t>
    </dgm:pt>
    <dgm:pt modelId="{C38B8686-1DE8-4742-8906-254DE4213672}" type="sibTrans" cxnId="{6E70791C-34FB-4EFC-9779-26AA30BBF243}">
      <dgm:prSet/>
      <dgm:spPr/>
      <dgm:t>
        <a:bodyPr/>
        <a:lstStyle/>
        <a:p>
          <a:endParaRPr lang="es-ES"/>
        </a:p>
      </dgm:t>
    </dgm:pt>
    <dgm:pt modelId="{6D5EDA25-2791-4489-9BB9-C44E68C15057}" type="pres">
      <dgm:prSet presAssocID="{8A25371B-7A1B-44D5-AAAD-BA8C8887BF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9B5D0E-D955-44F3-89A9-FF45D20683A4}" type="pres">
      <dgm:prSet presAssocID="{E648AEF0-0CCD-4DB3-BA1B-5BCB4CCA766F}" presName="linNode" presStyleCnt="0"/>
      <dgm:spPr/>
    </dgm:pt>
    <dgm:pt modelId="{78D822EC-9DBC-4C8D-BF08-E9EC49099EAD}" type="pres">
      <dgm:prSet presAssocID="{E648AEF0-0CCD-4DB3-BA1B-5BCB4CCA766F}" presName="parentText" presStyleLbl="node1" presStyleIdx="0" presStyleCnt="3" custScaleX="10864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A776F7-61DC-4C6A-B8A5-9080FFE73B1D}" type="pres">
      <dgm:prSet presAssocID="{E648AEF0-0CCD-4DB3-BA1B-5BCB4CCA766F}" presName="descendantText" presStyleLbl="alignAccFollowNode1" presStyleIdx="0" presStyleCnt="3" custScaleX="118253" custScaleY="1287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AB8079-F639-4072-B402-E2658763A4D0}" type="pres">
      <dgm:prSet presAssocID="{EF9651F3-B424-4958-A33C-17088FC88F7C}" presName="sp" presStyleCnt="0"/>
      <dgm:spPr/>
    </dgm:pt>
    <dgm:pt modelId="{7C547995-E23F-4605-BE49-E5D5F58F0321}" type="pres">
      <dgm:prSet presAssocID="{480B7AD4-DCA1-4B83-9BFB-FA6FAA2EDBF2}" presName="linNode" presStyleCnt="0"/>
      <dgm:spPr/>
    </dgm:pt>
    <dgm:pt modelId="{C3009142-A1C5-426E-A708-65B87471809B}" type="pres">
      <dgm:prSet presAssocID="{480B7AD4-DCA1-4B83-9BFB-FA6FAA2EDBF2}" presName="parentText" presStyleLbl="node1" presStyleIdx="1" presStyleCnt="3" custScaleX="107475" custLinFactNeighborX="-4" custLinFactNeighborY="17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146378-A099-4854-882C-9E216987D4D3}" type="pres">
      <dgm:prSet presAssocID="{480B7AD4-DCA1-4B83-9BFB-FA6FAA2EDBF2}" presName="descendantText" presStyleLbl="alignAccFollowNode1" presStyleIdx="1" presStyleCnt="3" custScaleX="117504" custScaleY="113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3842C-221D-4F93-80DB-8582852CDD90}" type="pres">
      <dgm:prSet presAssocID="{898EF128-D219-4E44-B62C-D39133D03173}" presName="sp" presStyleCnt="0"/>
      <dgm:spPr/>
    </dgm:pt>
    <dgm:pt modelId="{0BABD23E-4512-494D-A529-075FAB75F617}" type="pres">
      <dgm:prSet presAssocID="{8E84AC5B-90BB-46DA-B52B-BEC11325BC5B}" presName="linNode" presStyleCnt="0"/>
      <dgm:spPr/>
    </dgm:pt>
    <dgm:pt modelId="{68A47A5A-8165-41B2-9831-21D3B8F5D39C}" type="pres">
      <dgm:prSet presAssocID="{8E84AC5B-90BB-46DA-B52B-BEC11325BC5B}" presName="parentText" presStyleLbl="node1" presStyleIdx="2" presStyleCnt="3" custScaleX="98751" custScaleY="58472" custLinFactNeighborX="-3" custLinFactNeighborY="4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4AD698-649C-42C8-A77B-04598785908B}" type="pres">
      <dgm:prSet presAssocID="{8E84AC5B-90BB-46DA-B52B-BEC11325BC5B}" presName="descendantText" presStyleLbl="alignAccFollowNode1" presStyleIdx="2" presStyleCnt="3" custScaleY="728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1D2B39-EFFC-4C1B-BC64-A59901678087}" type="presOf" srcId="{E648AEF0-0CCD-4DB3-BA1B-5BCB4CCA766F}" destId="{78D822EC-9DBC-4C8D-BF08-E9EC49099EAD}" srcOrd="0" destOrd="0" presId="urn:microsoft.com/office/officeart/2005/8/layout/vList5"/>
    <dgm:cxn modelId="{9D857CD3-5FD1-4F3D-BB63-F87333638E6C}" srcId="{480B7AD4-DCA1-4B83-9BFB-FA6FAA2EDBF2}" destId="{FA5D2803-20B7-4461-B7A2-CF16BCD39098}" srcOrd="0" destOrd="0" parTransId="{FC5EA177-5DC8-44C0-B4BA-D47B17C9A6AE}" sibTransId="{37FE81BA-550F-4556-BFC9-BC7A04CF221F}"/>
    <dgm:cxn modelId="{D8D97F93-3F6B-4A5A-BDDF-D832457E3E08}" type="presOf" srcId="{95927AB3-0F6D-4928-99DE-3882C1F692A9}" destId="{F2A776F7-61DC-4C6A-B8A5-9080FFE73B1D}" srcOrd="0" destOrd="1" presId="urn:microsoft.com/office/officeart/2005/8/layout/vList5"/>
    <dgm:cxn modelId="{A0B0A43C-E416-4723-970F-ACF254854799}" srcId="{8A25371B-7A1B-44D5-AAAD-BA8C8887BFB2}" destId="{8E84AC5B-90BB-46DA-B52B-BEC11325BC5B}" srcOrd="2" destOrd="0" parTransId="{CD6CA63E-0F5F-400C-A9D6-FD2D6B367438}" sibTransId="{49579BD5-5B19-4833-88D6-70DBEED6473E}"/>
    <dgm:cxn modelId="{E1B34CAF-DE29-46E7-9CF5-3BFABE8688C2}" srcId="{E648AEF0-0CCD-4DB3-BA1B-5BCB4CCA766F}" destId="{67CB2A6E-55C3-43FE-9735-AA3490867952}" srcOrd="2" destOrd="0" parTransId="{54A58D35-BCEC-4D72-945A-8FB2B3A96FBF}" sibTransId="{7B549B74-FA9B-4878-93E9-AA35622F563D}"/>
    <dgm:cxn modelId="{369876EA-F8C1-4582-BDE1-581DBF859294}" type="presOf" srcId="{EBF26343-9DD2-4D8C-B41E-58B0B729407B}" destId="{F7146378-A099-4854-882C-9E216987D4D3}" srcOrd="0" destOrd="2" presId="urn:microsoft.com/office/officeart/2005/8/layout/vList5"/>
    <dgm:cxn modelId="{6E70791C-34FB-4EFC-9779-26AA30BBF243}" srcId="{FA5D2803-20B7-4461-B7A2-CF16BCD39098}" destId="{EBF26343-9DD2-4D8C-B41E-58B0B729407B}" srcOrd="1" destOrd="0" parTransId="{89A25424-5175-48E1-B391-BEAA9A54DFE0}" sibTransId="{C38B8686-1DE8-4742-8906-254DE4213672}"/>
    <dgm:cxn modelId="{4446AB37-0EB6-41B8-AA43-CB4A2D664A2B}" srcId="{E648AEF0-0CCD-4DB3-BA1B-5BCB4CCA766F}" destId="{1ABFB369-CE3D-4AB6-85DC-774DDAF91E0D}" srcOrd="0" destOrd="0" parTransId="{9D52EF6D-0E8D-4657-89A5-A4B2A65A76EA}" sibTransId="{32C89C2B-8136-4306-AEFC-78129701F92F}"/>
    <dgm:cxn modelId="{56A96F68-99BD-4490-8030-3B5581D37974}" type="presOf" srcId="{1ABFB369-CE3D-4AB6-85DC-774DDAF91E0D}" destId="{F2A776F7-61DC-4C6A-B8A5-9080FFE73B1D}" srcOrd="0" destOrd="0" presId="urn:microsoft.com/office/officeart/2005/8/layout/vList5"/>
    <dgm:cxn modelId="{267055E7-ADD7-47AA-84BE-0AB66594CBC2}" type="presOf" srcId="{FA5D2803-20B7-4461-B7A2-CF16BCD39098}" destId="{F7146378-A099-4854-882C-9E216987D4D3}" srcOrd="0" destOrd="0" presId="urn:microsoft.com/office/officeart/2005/8/layout/vList5"/>
    <dgm:cxn modelId="{A4398FB9-BDEB-4ED0-AE7E-1626EE3952E3}" srcId="{8A25371B-7A1B-44D5-AAAD-BA8C8887BFB2}" destId="{E648AEF0-0CCD-4DB3-BA1B-5BCB4CCA766F}" srcOrd="0" destOrd="0" parTransId="{7148E423-21F6-484A-8EAD-4715A246C6D8}" sibTransId="{EF9651F3-B424-4958-A33C-17088FC88F7C}"/>
    <dgm:cxn modelId="{F90CD7E7-AF94-4405-9291-349D5032829D}" type="presOf" srcId="{E79561B0-C642-426B-9DA1-A17DEBFD0AA8}" destId="{A24AD698-649C-42C8-A77B-04598785908B}" srcOrd="0" destOrd="0" presId="urn:microsoft.com/office/officeart/2005/8/layout/vList5"/>
    <dgm:cxn modelId="{A396DA2A-B3F8-4AA3-AEEB-A9F218F01A74}" srcId="{FA5D2803-20B7-4461-B7A2-CF16BCD39098}" destId="{F1289B88-11B9-44C3-A7DA-39E39F2A5A4B}" srcOrd="0" destOrd="0" parTransId="{699C7B21-D84F-4ECC-81A9-B3C05FB58DE3}" sibTransId="{F60B8B48-A4F8-4034-955A-94F475E92C77}"/>
    <dgm:cxn modelId="{0A8B2785-86BE-4811-9318-FD065E9D1C58}" srcId="{E648AEF0-0CCD-4DB3-BA1B-5BCB4CCA766F}" destId="{95927AB3-0F6D-4928-99DE-3882C1F692A9}" srcOrd="1" destOrd="0" parTransId="{09C005ED-1363-4ED1-A4FE-A992B2FB2CE9}" sibTransId="{61505CFB-57EA-44DE-8480-123723124D5A}"/>
    <dgm:cxn modelId="{18F815DB-C01C-4B43-A34D-A8DCDF1C797F}" type="presOf" srcId="{AFF49F3C-01AE-4874-A8DD-69672D2E3778}" destId="{A24AD698-649C-42C8-A77B-04598785908B}" srcOrd="0" destOrd="1" presId="urn:microsoft.com/office/officeart/2005/8/layout/vList5"/>
    <dgm:cxn modelId="{69BC1222-A289-45AF-B170-B1819A9C7C4C}" type="presOf" srcId="{8A25371B-7A1B-44D5-AAAD-BA8C8887BFB2}" destId="{6D5EDA25-2791-4489-9BB9-C44E68C15057}" srcOrd="0" destOrd="0" presId="urn:microsoft.com/office/officeart/2005/8/layout/vList5"/>
    <dgm:cxn modelId="{884A3989-3814-4C57-B2C6-B393692A3EAE}" type="presOf" srcId="{8E84AC5B-90BB-46DA-B52B-BEC11325BC5B}" destId="{68A47A5A-8165-41B2-9831-21D3B8F5D39C}" srcOrd="0" destOrd="0" presId="urn:microsoft.com/office/officeart/2005/8/layout/vList5"/>
    <dgm:cxn modelId="{021961B4-36C0-4885-ACED-49C64C75F91B}" type="presOf" srcId="{F1289B88-11B9-44C3-A7DA-39E39F2A5A4B}" destId="{F7146378-A099-4854-882C-9E216987D4D3}" srcOrd="0" destOrd="1" presId="urn:microsoft.com/office/officeart/2005/8/layout/vList5"/>
    <dgm:cxn modelId="{B52F5339-72CF-4EB5-B12B-61A61D1876AF}" srcId="{8E84AC5B-90BB-46DA-B52B-BEC11325BC5B}" destId="{AFF49F3C-01AE-4874-A8DD-69672D2E3778}" srcOrd="1" destOrd="0" parTransId="{BB39B1B9-1C74-4384-A5BC-4D71D3C7BEFC}" sibTransId="{AE45FD1B-9B8C-448A-8B98-8975EE654720}"/>
    <dgm:cxn modelId="{B216F1F6-86C6-435F-AEF9-9E5961DA50E3}" type="presOf" srcId="{67CB2A6E-55C3-43FE-9735-AA3490867952}" destId="{F2A776F7-61DC-4C6A-B8A5-9080FFE73B1D}" srcOrd="0" destOrd="2" presId="urn:microsoft.com/office/officeart/2005/8/layout/vList5"/>
    <dgm:cxn modelId="{44B4E5BA-4707-4E76-A863-C225F0BB7E33}" srcId="{8A25371B-7A1B-44D5-AAAD-BA8C8887BFB2}" destId="{480B7AD4-DCA1-4B83-9BFB-FA6FAA2EDBF2}" srcOrd="1" destOrd="0" parTransId="{B0099C8F-9B15-43AA-9C8E-CA7C230125DF}" sibTransId="{898EF128-D219-4E44-B62C-D39133D03173}"/>
    <dgm:cxn modelId="{0FE98962-52F4-4A94-B253-C60A88B9742A}" type="presOf" srcId="{480B7AD4-DCA1-4B83-9BFB-FA6FAA2EDBF2}" destId="{C3009142-A1C5-426E-A708-65B87471809B}" srcOrd="0" destOrd="0" presId="urn:microsoft.com/office/officeart/2005/8/layout/vList5"/>
    <dgm:cxn modelId="{87579170-3156-47EE-916D-7C90944CF1B9}" srcId="{8E84AC5B-90BB-46DA-B52B-BEC11325BC5B}" destId="{E79561B0-C642-426B-9DA1-A17DEBFD0AA8}" srcOrd="0" destOrd="0" parTransId="{645F1166-E7B4-47E4-BC22-0D129DC907DA}" sibTransId="{21F64A90-329D-4EDE-B945-7F4C324C8C77}"/>
    <dgm:cxn modelId="{1DEC0203-C6E0-4073-9EA0-93D8D562E5D3}" type="presParOf" srcId="{6D5EDA25-2791-4489-9BB9-C44E68C15057}" destId="{BF9B5D0E-D955-44F3-89A9-FF45D20683A4}" srcOrd="0" destOrd="0" presId="urn:microsoft.com/office/officeart/2005/8/layout/vList5"/>
    <dgm:cxn modelId="{248CFB63-7218-4E3F-A508-E848B44F5D65}" type="presParOf" srcId="{BF9B5D0E-D955-44F3-89A9-FF45D20683A4}" destId="{78D822EC-9DBC-4C8D-BF08-E9EC49099EAD}" srcOrd="0" destOrd="0" presId="urn:microsoft.com/office/officeart/2005/8/layout/vList5"/>
    <dgm:cxn modelId="{BCD1798F-F6D3-4167-8127-A1F45CFDDD58}" type="presParOf" srcId="{BF9B5D0E-D955-44F3-89A9-FF45D20683A4}" destId="{F2A776F7-61DC-4C6A-B8A5-9080FFE73B1D}" srcOrd="1" destOrd="0" presId="urn:microsoft.com/office/officeart/2005/8/layout/vList5"/>
    <dgm:cxn modelId="{5AD29931-7662-459D-A07B-596861CD5C29}" type="presParOf" srcId="{6D5EDA25-2791-4489-9BB9-C44E68C15057}" destId="{DFAB8079-F639-4072-B402-E2658763A4D0}" srcOrd="1" destOrd="0" presId="urn:microsoft.com/office/officeart/2005/8/layout/vList5"/>
    <dgm:cxn modelId="{7B2C6B83-5003-44E0-AAAD-A939F0C203F5}" type="presParOf" srcId="{6D5EDA25-2791-4489-9BB9-C44E68C15057}" destId="{7C547995-E23F-4605-BE49-E5D5F58F0321}" srcOrd="2" destOrd="0" presId="urn:microsoft.com/office/officeart/2005/8/layout/vList5"/>
    <dgm:cxn modelId="{67BACCAA-2849-4922-9458-3FA8CE8EED22}" type="presParOf" srcId="{7C547995-E23F-4605-BE49-E5D5F58F0321}" destId="{C3009142-A1C5-426E-A708-65B87471809B}" srcOrd="0" destOrd="0" presId="urn:microsoft.com/office/officeart/2005/8/layout/vList5"/>
    <dgm:cxn modelId="{4F5FD2DA-5D3D-44CC-A812-9D454F2E0227}" type="presParOf" srcId="{7C547995-E23F-4605-BE49-E5D5F58F0321}" destId="{F7146378-A099-4854-882C-9E216987D4D3}" srcOrd="1" destOrd="0" presId="urn:microsoft.com/office/officeart/2005/8/layout/vList5"/>
    <dgm:cxn modelId="{2DC7E7B3-FC2F-4822-BE9F-5B071749A35E}" type="presParOf" srcId="{6D5EDA25-2791-4489-9BB9-C44E68C15057}" destId="{B863842C-221D-4F93-80DB-8582852CDD90}" srcOrd="3" destOrd="0" presId="urn:microsoft.com/office/officeart/2005/8/layout/vList5"/>
    <dgm:cxn modelId="{40627EFF-39F5-4203-9821-B41E80E131A3}" type="presParOf" srcId="{6D5EDA25-2791-4489-9BB9-C44E68C15057}" destId="{0BABD23E-4512-494D-A529-075FAB75F617}" srcOrd="4" destOrd="0" presId="urn:microsoft.com/office/officeart/2005/8/layout/vList5"/>
    <dgm:cxn modelId="{4F85233D-1728-4B8A-8C43-995B2FB665AB}" type="presParOf" srcId="{0BABD23E-4512-494D-A529-075FAB75F617}" destId="{68A47A5A-8165-41B2-9831-21D3B8F5D39C}" srcOrd="0" destOrd="0" presId="urn:microsoft.com/office/officeart/2005/8/layout/vList5"/>
    <dgm:cxn modelId="{6B2A4C31-30DD-475F-9BC1-F343EE1482DD}" type="presParOf" srcId="{0BABD23E-4512-494D-A529-075FAB75F617}" destId="{A24AD698-649C-42C8-A77B-0459878590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1DFD39-4BAE-4D20-994E-ED3F05BAB6C0}">
      <dsp:nvSpPr>
        <dsp:cNvPr id="0" name=""/>
        <dsp:cNvSpPr/>
      </dsp:nvSpPr>
      <dsp:spPr>
        <a:xfrm>
          <a:off x="2664285" y="1809508"/>
          <a:ext cx="3999140" cy="3509354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DOCENCIA</a:t>
          </a:r>
          <a:endParaRPr lang="es-ES" sz="36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64285" y="1809508"/>
        <a:ext cx="3999140" cy="3509354"/>
      </dsp:txXfrm>
    </dsp:sp>
    <dsp:sp modelId="{CFB7475E-EB87-4C77-BACF-7A9F7D8947ED}">
      <dsp:nvSpPr>
        <dsp:cNvPr id="0" name=""/>
        <dsp:cNvSpPr/>
      </dsp:nvSpPr>
      <dsp:spPr>
        <a:xfrm>
          <a:off x="0" y="936099"/>
          <a:ext cx="3946519" cy="2704901"/>
        </a:xfrm>
        <a:prstGeom prst="gear6">
          <a:avLst/>
        </a:prstGeom>
        <a:solidFill>
          <a:schemeClr val="accent2">
            <a:hueOff val="-762749"/>
            <a:satOff val="0"/>
            <a:lumOff val="-7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TRANSFERENCIA</a:t>
          </a:r>
          <a:endParaRPr lang="es-ES" sz="105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936099"/>
        <a:ext cx="3946519" cy="2704901"/>
      </dsp:txXfrm>
    </dsp:sp>
    <dsp:sp modelId="{305605C4-7769-441C-80CE-E884103ABB53}">
      <dsp:nvSpPr>
        <dsp:cNvPr id="0" name=""/>
        <dsp:cNvSpPr/>
      </dsp:nvSpPr>
      <dsp:spPr>
        <a:xfrm rot="20700000">
          <a:off x="2690649" y="52145"/>
          <a:ext cx="4407520" cy="2328979"/>
        </a:xfrm>
        <a:prstGeom prst="gear6">
          <a:avLst/>
        </a:prstGeom>
        <a:solidFill>
          <a:schemeClr val="accent2">
            <a:hueOff val="-1525497"/>
            <a:satOff val="0"/>
            <a:lumOff val="-141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INVESTIGACIÓN</a:t>
          </a:r>
          <a:endParaRPr lang="es-E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80632" y="439674"/>
        <a:ext cx="2227556" cy="1553920"/>
      </dsp:txXfrm>
    </dsp:sp>
    <dsp:sp modelId="{3149DA3B-AEAD-4160-8E76-1A2D8DDEFF70}">
      <dsp:nvSpPr>
        <dsp:cNvPr id="0" name=""/>
        <dsp:cNvSpPr/>
      </dsp:nvSpPr>
      <dsp:spPr>
        <a:xfrm rot="1496251">
          <a:off x="4248460" y="2053428"/>
          <a:ext cx="3407579" cy="3407579"/>
        </a:xfrm>
        <a:prstGeom prst="circularArrow">
          <a:avLst>
            <a:gd name="adj1" fmla="val 4687"/>
            <a:gd name="adj2" fmla="val 299029"/>
            <a:gd name="adj3" fmla="val 2529695"/>
            <a:gd name="adj4" fmla="val 158324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7B7CA-9E1C-4F48-BE55-D7DE55538BD2}">
      <dsp:nvSpPr>
        <dsp:cNvPr id="0" name=""/>
        <dsp:cNvSpPr/>
      </dsp:nvSpPr>
      <dsp:spPr>
        <a:xfrm rot="17478898">
          <a:off x="1733441" y="1661447"/>
          <a:ext cx="2475819" cy="24758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62749"/>
            <a:satOff val="0"/>
            <a:lumOff val="-7059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8CB38-14C3-48B8-B5A9-7BC3C443D8C0}">
      <dsp:nvSpPr>
        <dsp:cNvPr id="0" name=""/>
        <dsp:cNvSpPr/>
      </dsp:nvSpPr>
      <dsp:spPr>
        <a:xfrm rot="2784562">
          <a:off x="3648618" y="192250"/>
          <a:ext cx="2669432" cy="26694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525497"/>
            <a:satOff val="0"/>
            <a:lumOff val="-1411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A776F7-61DC-4C6A-B8A5-9080FFE73B1D}">
      <dsp:nvSpPr>
        <dsp:cNvPr id="0" name=""/>
        <dsp:cNvSpPr/>
      </dsp:nvSpPr>
      <dsp:spPr>
        <a:xfrm rot="5400000">
          <a:off x="5094585" y="-1977240"/>
          <a:ext cx="2070168" cy="6028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>
              <a:effectLst/>
            </a:rPr>
            <a:t>Estrategias de aprendizaje universitario</a:t>
          </a:r>
          <a:endParaRPr lang="es-ES" sz="2800" kern="1200" dirty="0"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>
              <a:effectLst/>
            </a:rPr>
            <a:t>Orientación vocacional-profesional</a:t>
          </a:r>
          <a:endParaRPr lang="es-ES" sz="2800" kern="1200" dirty="0"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>
              <a:effectLst/>
            </a:rPr>
            <a:t>Programas inclusivos</a:t>
          </a:r>
          <a:endParaRPr lang="es-ES" sz="2400" kern="1200" dirty="0">
            <a:effectLst/>
          </a:endParaRPr>
        </a:p>
      </dsp:txBody>
      <dsp:txXfrm rot="5400000">
        <a:off x="5094585" y="-1977240"/>
        <a:ext cx="2070168" cy="6028277"/>
      </dsp:txXfrm>
    </dsp:sp>
    <dsp:sp modelId="{78D822EC-9DBC-4C8D-BF08-E9EC49099EAD}">
      <dsp:nvSpPr>
        <dsp:cNvPr id="0" name=""/>
        <dsp:cNvSpPr/>
      </dsp:nvSpPr>
      <dsp:spPr>
        <a:xfrm>
          <a:off x="191" y="31626"/>
          <a:ext cx="3115339" cy="2010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ORIENTACIÓN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ASESORAMIENTO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" y="31626"/>
        <a:ext cx="3115339" cy="2010543"/>
      </dsp:txXfrm>
    </dsp:sp>
    <dsp:sp modelId="{F7146378-A099-4854-882C-9E216987D4D3}">
      <dsp:nvSpPr>
        <dsp:cNvPr id="0" name=""/>
        <dsp:cNvSpPr/>
      </dsp:nvSpPr>
      <dsp:spPr>
        <a:xfrm rot="5400000">
          <a:off x="5214585" y="159230"/>
          <a:ext cx="1820378" cy="6037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Programas de intervención conductual-cognitivo-emocional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Problemas personales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Problemas sociales</a:t>
          </a:r>
        </a:p>
      </dsp:txBody>
      <dsp:txXfrm rot="5400000">
        <a:off x="5214585" y="159230"/>
        <a:ext cx="1820378" cy="6037102"/>
      </dsp:txXfrm>
    </dsp:sp>
    <dsp:sp modelId="{C3009142-A1C5-426E-A708-65B87471809B}">
      <dsp:nvSpPr>
        <dsp:cNvPr id="0" name=""/>
        <dsp:cNvSpPr/>
      </dsp:nvSpPr>
      <dsp:spPr>
        <a:xfrm>
          <a:off x="0" y="2176008"/>
          <a:ext cx="3106031" cy="2010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ATENCIÓN PSICOLÓGICA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76008"/>
        <a:ext cx="3106031" cy="2010543"/>
      </dsp:txXfrm>
    </dsp:sp>
    <dsp:sp modelId="{A24AD698-649C-42C8-A77B-04598785908B}">
      <dsp:nvSpPr>
        <dsp:cNvPr id="0" name=""/>
        <dsp:cNvSpPr/>
      </dsp:nvSpPr>
      <dsp:spPr>
        <a:xfrm rot="5400000">
          <a:off x="5590874" y="1945303"/>
          <a:ext cx="1172243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Talleres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Seminarios, cursos</a:t>
          </a:r>
          <a:endParaRPr lang="es-ES" sz="2800" kern="1200" dirty="0"/>
        </a:p>
      </dsp:txBody>
      <dsp:txXfrm rot="5400000">
        <a:off x="5590874" y="1945303"/>
        <a:ext cx="1172243" cy="5852160"/>
      </dsp:txXfrm>
    </dsp:sp>
    <dsp:sp modelId="{68A47A5A-8165-41B2-9831-21D3B8F5D39C}">
      <dsp:nvSpPr>
        <dsp:cNvPr id="0" name=""/>
        <dsp:cNvSpPr/>
      </dsp:nvSpPr>
      <dsp:spPr>
        <a:xfrm>
          <a:off x="15" y="4284405"/>
          <a:ext cx="3250724" cy="1175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FORMACIÓN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" y="4284405"/>
        <a:ext cx="3250724" cy="117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17BE47-8349-43B6-9703-D1EBB24FCE4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6D313-6158-4558-8C64-0D990FB14F5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D97989-16EB-45E5-91F6-DF144B472CE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F8EB-361B-4096-9531-2534D4E3D60D}" type="datetimeFigureOut">
              <a:rPr lang="es-ES" smtClean="0"/>
              <a:pPr/>
              <a:t>29/06/2013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69EE-00D6-4A3B-BA75-0CE9FDB26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dRECe0K3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 </a:t>
            </a:r>
          </a:p>
        </p:txBody>
      </p:sp>
      <p:pic>
        <p:nvPicPr>
          <p:cNvPr id="3074" name="Picture 2" descr="Universidad de Castilla-La Man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54" y="332656"/>
            <a:ext cx="8839634" cy="1080120"/>
          </a:xfrm>
          <a:prstGeom prst="rect">
            <a:avLst/>
          </a:prstGeom>
          <a:noFill/>
        </p:spPr>
      </p:pic>
      <p:pic>
        <p:nvPicPr>
          <p:cNvPr id="1030" name="Picture 6" descr="http://www.uclm.es/fundacion/esto/imagenes/s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6536161" cy="4510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6" name="Rectangle 22"/>
          <p:cNvSpPr>
            <a:spLocks noGrp="1" noChangeArrowheads="1"/>
          </p:cNvSpPr>
          <p:nvPr>
            <p:ph type="title"/>
          </p:nvPr>
        </p:nvSpPr>
        <p:spPr>
          <a:xfrm>
            <a:off x="395536" y="836712"/>
            <a:ext cx="4043362" cy="1282700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/>
            </a:r>
            <a:br>
              <a:rPr lang="es-ES" sz="4000" dirty="0"/>
            </a:br>
            <a:r>
              <a:rPr lang="es-ES" sz="5400" b="1" dirty="0"/>
              <a:t>PRÁCTICAS REALES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60350"/>
            <a:ext cx="4183063" cy="6337300"/>
          </a:xfrm>
        </p:spPr>
        <p:txBody>
          <a:bodyPr/>
          <a:lstStyle/>
          <a:p>
            <a:endParaRPr lang="es-ES" sz="2400"/>
          </a:p>
          <a:p>
            <a:r>
              <a:rPr lang="es-ES" sz="2400"/>
              <a:t>DAR INSTRUCIONES</a:t>
            </a:r>
          </a:p>
          <a:p>
            <a:r>
              <a:rPr lang="es-ES" sz="2400"/>
              <a:t>MOTIVAR</a:t>
            </a:r>
          </a:p>
          <a:p>
            <a:r>
              <a:rPr lang="es-ES" sz="2400"/>
              <a:t>COLABORAR EN TAREAS DE GRUPO</a:t>
            </a:r>
          </a:p>
          <a:p>
            <a:r>
              <a:rPr lang="es-ES" sz="2400"/>
              <a:t>DIRIGIR GRUPOS</a:t>
            </a:r>
          </a:p>
          <a:p>
            <a:r>
              <a:rPr lang="es-ES" sz="2400"/>
              <a:t>RELACIÓN CON PROFESORES</a:t>
            </a:r>
          </a:p>
          <a:p>
            <a:r>
              <a:rPr lang="es-ES" sz="2400"/>
              <a:t>RELACIÓN CON LOS NIÑOS </a:t>
            </a:r>
          </a:p>
          <a:p>
            <a:r>
              <a:rPr lang="es-ES" sz="2400"/>
              <a:t>DESEMPEÑO DEL ROL DE PRACTICANDO</a:t>
            </a:r>
          </a:p>
          <a:p>
            <a:r>
              <a:rPr lang="es-ES" sz="2400"/>
              <a:t>RELACIÓN TEORIA PRACTICA</a:t>
            </a:r>
          </a:p>
          <a:p>
            <a:r>
              <a:rPr lang="es-ES" sz="2400"/>
              <a:t>…</a:t>
            </a:r>
          </a:p>
        </p:txBody>
      </p:sp>
      <p:pic>
        <p:nvPicPr>
          <p:cNvPr id="57368" name="Picture 24" descr="ninos-coleg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7919"/>
          <a:stretch>
            <a:fillRect/>
          </a:stretch>
        </p:blipFill>
        <p:spPr>
          <a:xfrm>
            <a:off x="323528" y="2492896"/>
            <a:ext cx="4464050" cy="34972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549274"/>
            <a:ext cx="4103688" cy="1799606"/>
          </a:xfrm>
        </p:spPr>
        <p:txBody>
          <a:bodyPr>
            <a:noAutofit/>
          </a:bodyPr>
          <a:lstStyle/>
          <a:p>
            <a:r>
              <a:rPr lang="es-ES" sz="4900" b="1" dirty="0"/>
              <a:t>EXAMEN </a:t>
            </a:r>
            <a:br>
              <a:rPr lang="es-ES" sz="4900" b="1" dirty="0"/>
            </a:br>
            <a:r>
              <a:rPr lang="es-ES" sz="4900" b="1" dirty="0"/>
              <a:t>TIPO TEST</a:t>
            </a:r>
            <a:br>
              <a:rPr lang="es-ES" sz="4900" b="1" dirty="0"/>
            </a:br>
            <a:endParaRPr lang="es-ES" sz="4900" b="1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9138"/>
            <a:ext cx="4392612" cy="4248150"/>
          </a:xfrm>
        </p:spPr>
        <p:txBody>
          <a:bodyPr/>
          <a:lstStyle/>
          <a:p>
            <a:r>
              <a:rPr lang="es-ES" sz="2400" dirty="0"/>
              <a:t>ANALISIS COMPRENSIVO DEL ITEM</a:t>
            </a:r>
          </a:p>
          <a:p>
            <a:r>
              <a:rPr lang="es-ES" sz="2400" dirty="0"/>
              <a:t>DISCRIMINACIÓN</a:t>
            </a:r>
          </a:p>
          <a:p>
            <a:r>
              <a:rPr lang="es-ES" sz="2400" dirty="0"/>
              <a:t>RECUPERACIÓN DE TEORIA</a:t>
            </a:r>
          </a:p>
          <a:p>
            <a:r>
              <a:rPr lang="es-ES" sz="2400" dirty="0"/>
              <a:t>COMPARACIÓN DEL ITEM CON LO CONOCIDO</a:t>
            </a:r>
          </a:p>
          <a:p>
            <a:r>
              <a:rPr lang="es-ES" sz="2400" dirty="0"/>
              <a:t>DISCRIMINACIÓN DE RESPUESTA  </a:t>
            </a:r>
            <a:r>
              <a:rPr lang="es-ES" sz="2400" dirty="0" smtClean="0"/>
              <a:t>CORRECTA</a:t>
            </a:r>
            <a:endParaRPr lang="es-ES" sz="2400" dirty="0"/>
          </a:p>
          <a:p>
            <a:r>
              <a:rPr lang="es-ES" sz="2400" dirty="0"/>
              <a:t>GESTIÓN DEL TIEMPO</a:t>
            </a:r>
          </a:p>
        </p:txBody>
      </p:sp>
      <p:pic>
        <p:nvPicPr>
          <p:cNvPr id="58376" name="Picture 8" descr="universidad212314144923613200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765175"/>
            <a:ext cx="4038600" cy="3819525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es-ES" sz="4900" b="1" dirty="0"/>
              <a:t>EXAMEN DE DESARROLLO</a:t>
            </a:r>
            <a:br>
              <a:rPr lang="es-ES" sz="4900" b="1" dirty="0"/>
            </a:br>
            <a:endParaRPr lang="es-ES" sz="4900" b="1" dirty="0"/>
          </a:p>
        </p:txBody>
      </p:sp>
      <p:pic>
        <p:nvPicPr>
          <p:cNvPr id="59398" name="Picture 6" descr="Reun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6871"/>
            <a:ext cx="4038600" cy="3032621"/>
          </a:xfrm>
          <a:noFill/>
          <a:ln/>
        </p:spPr>
      </p:pic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RECUPERAR  INFORMACIÓN</a:t>
            </a:r>
          </a:p>
          <a:p>
            <a:r>
              <a:rPr lang="es-ES" sz="2800"/>
              <a:t>GUIÓN O MAPA CONCEPTUAL</a:t>
            </a:r>
          </a:p>
          <a:p>
            <a:r>
              <a:rPr lang="es-ES" sz="2800"/>
              <a:t>REDACCIÓN </a:t>
            </a:r>
          </a:p>
          <a:p>
            <a:r>
              <a:rPr lang="es-ES" sz="2800"/>
              <a:t>GRAFÍA </a:t>
            </a:r>
          </a:p>
          <a:p>
            <a:r>
              <a:rPr lang="es-ES" sz="2800"/>
              <a:t>ORTOGRAFÍA</a:t>
            </a:r>
          </a:p>
          <a:p>
            <a:r>
              <a:rPr lang="es-ES" sz="2800"/>
              <a:t>GESTIÓN DEL TIEMPO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ATENCIÓN PSICOLÓGICA</a:t>
            </a:r>
            <a:br>
              <a:rPr lang="es-E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UCLM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5373216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>   </a:t>
            </a:r>
            <a:r>
              <a:rPr lang="es-ES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ATENCIÓN PSICOLOGICA</a:t>
            </a:r>
            <a:br>
              <a:rPr lang="es-ES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CAMPUS DE TOLEDO  </a:t>
            </a:r>
            <a:r>
              <a:rPr lang="es-E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UCLM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ari\Desktop\DSCN2106.JPG"/>
          <p:cNvPicPr>
            <a:picLocks noChangeAspect="1" noChangeArrowheads="1"/>
          </p:cNvPicPr>
          <p:nvPr/>
        </p:nvPicPr>
        <p:blipFill>
          <a:blip r:embed="rId2" cstate="print"/>
          <a:srcRect l="24769" t="14531" r="-70" b="-398"/>
          <a:stretch>
            <a:fillRect/>
          </a:stretch>
        </p:blipFill>
        <p:spPr bwMode="auto">
          <a:xfrm>
            <a:off x="1979712" y="404664"/>
            <a:ext cx="547260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C00000"/>
                </a:solidFill>
              </a:rPr>
              <a:t>VIDA UNIVERSITARIA</a:t>
            </a:r>
            <a:endParaRPr lang="es-ES" sz="4800" b="1" dirty="0">
              <a:solidFill>
                <a:srgbClr val="C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07704" y="2420888"/>
            <a:ext cx="5670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r>
              <a:rPr lang="es-ES" u="sng" dirty="0" smtClean="0">
                <a:hlinkClick r:id="rId2"/>
              </a:rPr>
              <a:t>http://www.youtube.com/watch?v=EdRECe0K3Rg</a:t>
            </a:r>
            <a:endParaRPr lang="es-ES" u="sng" dirty="0" smtClean="0"/>
          </a:p>
          <a:p>
            <a:endParaRPr lang="es-ES" u="sng" dirty="0" smtClean="0"/>
          </a:p>
          <a:p>
            <a:endParaRPr lang="es-ES" u="sng" dirty="0" smtClean="0"/>
          </a:p>
          <a:p>
            <a:endParaRPr lang="es-ES" u="sng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-1" y="-2"/>
          <a:ext cx="9144002" cy="6858003"/>
        </p:xfrm>
        <a:graphic>
          <a:graphicData uri="http://schemas.openxmlformats.org/drawingml/2006/table">
            <a:tbl>
              <a:tblPr/>
              <a:tblGrid>
                <a:gridCol w="3124900"/>
                <a:gridCol w="1740716"/>
                <a:gridCol w="4278386"/>
              </a:tblGrid>
              <a:tr h="518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Verdana"/>
                          <a:ea typeface="Times New Roman"/>
                          <a:cs typeface="Tahoma"/>
                        </a:rPr>
                        <a:t>Campus</a:t>
                      </a:r>
                      <a:endParaRPr lang="es-ES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Verdana"/>
                          <a:ea typeface="Times New Roman"/>
                          <a:cs typeface="Tahoma"/>
                        </a:rPr>
                        <a:t>Puesto</a:t>
                      </a:r>
                      <a:endParaRPr lang="es-ES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Verdana"/>
                          <a:ea typeface="Times New Roman"/>
                          <a:cs typeface="Tahoma"/>
                        </a:rPr>
                        <a:t>Nombre</a:t>
                      </a:r>
                      <a:endParaRPr lang="es-ES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55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800" b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Verdana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Albacete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800">
                        <a:solidFill>
                          <a:schemeClr val="bg1">
                            <a:lumMod val="95000"/>
                          </a:schemeClr>
                        </a:solidFill>
                        <a:latin typeface="Verdan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Responsable</a:t>
                      </a:r>
                      <a:endParaRPr lang="es-ES" sz="24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Colaboradora</a:t>
                      </a:r>
                      <a:endParaRPr lang="es-ES" sz="24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Verdan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Mª José Sánchez </a:t>
                      </a:r>
                      <a:r>
                        <a:rPr lang="es-ES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García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Pilar </a:t>
                      </a:r>
                      <a:r>
                        <a:rPr lang="es-ES" sz="18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Blanc</a:t>
                      </a:r>
                      <a:r>
                        <a:rPr lang="es-E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s-ES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Portas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55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Ciudad Real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Responsable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Colaboradora 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Becaria**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Ana Isabel Callejas</a:t>
                      </a:r>
                      <a:endParaRPr lang="es-ES" sz="24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María Salas Romero ( SAED- CR)</a:t>
                      </a:r>
                      <a:endParaRPr lang="es-ES" sz="24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Mª del Pilar Fernández Almoguera</a:t>
                      </a:r>
                      <a:endParaRPr lang="es-ES" sz="24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47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Cuenca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Responsable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Mª </a:t>
                      </a:r>
                      <a:r>
                        <a:rPr lang="es-E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José Galván </a:t>
                      </a:r>
                      <a:r>
                        <a:rPr lang="es-ES" sz="18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Bovaira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391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4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Talavera</a:t>
                      </a:r>
                      <a:endParaRPr lang="es-ES" sz="24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800">
                        <a:solidFill>
                          <a:schemeClr val="bg1">
                            <a:lumMod val="95000"/>
                          </a:schemeClr>
                        </a:solidFill>
                        <a:latin typeface="Verdan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Responsable</a:t>
                      </a:r>
                      <a:endParaRPr lang="es-ES" sz="24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Colaboradora</a:t>
                      </a:r>
                      <a:endParaRPr lang="es-ES" sz="240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Verdana"/>
                        <a:ea typeface="Times New Roman"/>
                        <a:cs typeface="Tahoma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Beatriz Martín del Campo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Mª Del Carmen Zabala Baños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889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Toledo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Responsable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Mª del Carmen Carpio de los </a:t>
                      </a:r>
                      <a:r>
                        <a:rPr lang="es-ES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/>
                          <a:ea typeface="Times New Roman"/>
                          <a:cs typeface="Tahoma"/>
                        </a:rPr>
                        <a:t>Pinos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A FÁBRICA DE ARMAS DE TOLEDO, CONJUNTO HISTOR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165140" cy="478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043608" y="69269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DE TOLEDO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DE ALBACETE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www.elpueblodealbacete.com/repositorio/864f/local/2352/22/campus-de-ab.jpg"/>
          <p:cNvPicPr>
            <a:picLocks noChangeAspect="1" noChangeArrowheads="1"/>
          </p:cNvPicPr>
          <p:nvPr/>
        </p:nvPicPr>
        <p:blipFill>
          <a:blip r:embed="rId2" cstate="print"/>
          <a:srcRect b="9783"/>
          <a:stretch>
            <a:fillRect/>
          </a:stretch>
        </p:blipFill>
        <p:spPr bwMode="auto">
          <a:xfrm>
            <a:off x="899592" y="1628800"/>
            <a:ext cx="7501831" cy="4507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DE CUENCA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http://dos.uclm.es/cuencaon/110217_Nieve_Campus/DSC03377.JPG"/>
          <p:cNvPicPr>
            <a:picLocks noChangeAspect="1" noChangeArrowheads="1"/>
          </p:cNvPicPr>
          <p:nvPr/>
        </p:nvPicPr>
        <p:blipFill>
          <a:blip r:embed="rId2" cstate="print"/>
          <a:srcRect t="16785"/>
          <a:stretch>
            <a:fillRect/>
          </a:stretch>
        </p:blipFill>
        <p:spPr bwMode="auto">
          <a:xfrm>
            <a:off x="1043608" y="1628800"/>
            <a:ext cx="6864085" cy="4283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 la Universidad de Castilla-La Mancha (UCLM) asume la educación superior en la comunidad castellano-manchega. </a:t>
            </a:r>
          </a:p>
          <a:p>
            <a:r>
              <a:rPr lang="es-ES" dirty="0" smtClean="0"/>
              <a:t>Con campus en Albacete, Ciudad Real, Cuenca y Toledo y sedes universitarias en Talavera de la Reina y Almadén.</a:t>
            </a:r>
          </a:p>
          <a:p>
            <a:r>
              <a:rPr lang="es-ES" dirty="0" smtClean="0"/>
              <a:t>Institución moderna y competitiva</a:t>
            </a:r>
          </a:p>
          <a:p>
            <a:pPr lvl="1"/>
            <a:r>
              <a:rPr lang="es-ES" dirty="0" smtClean="0"/>
              <a:t>30.000 alumnos </a:t>
            </a:r>
          </a:p>
          <a:p>
            <a:pPr lvl="1"/>
            <a:r>
              <a:rPr lang="es-ES" dirty="0" smtClean="0"/>
              <a:t>2.300 profesores e investigadores  </a:t>
            </a:r>
          </a:p>
          <a:p>
            <a:pPr lvl="1"/>
            <a:r>
              <a:rPr lang="es-ES" dirty="0" smtClean="0"/>
              <a:t>1.200 profesionales de administración y servicios</a:t>
            </a:r>
            <a:endParaRPr lang="es-ES" dirty="0"/>
          </a:p>
        </p:txBody>
      </p:sp>
      <p:pic>
        <p:nvPicPr>
          <p:cNvPr id="3074" name="Picture 2" descr="Universidad de Castilla-La Man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64488" cy="109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DE TALAVERA DE LA REINA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www.malpesa.es/imagenes_obra/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819365" cy="4657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DE CIUDAD REAL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www3.uclm.es/etsii-cr/img/edificio-politecnico.jpg"/>
          <p:cNvPicPr>
            <a:picLocks noChangeAspect="1" noChangeArrowheads="1"/>
          </p:cNvPicPr>
          <p:nvPr/>
        </p:nvPicPr>
        <p:blipFill>
          <a:blip r:embed="rId2" cstate="print"/>
          <a:srcRect l="6595" r="4040"/>
          <a:stretch>
            <a:fillRect/>
          </a:stretch>
        </p:blipFill>
        <p:spPr bwMode="auto">
          <a:xfrm>
            <a:off x="539552" y="1772816"/>
            <a:ext cx="8245424" cy="3935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áfico 2"/>
          <p:cNvPicPr>
            <a:picLocks noChangeArrowheads="1"/>
          </p:cNvPicPr>
          <p:nvPr/>
        </p:nvPicPr>
        <p:blipFill>
          <a:blip r:embed="rId2" cstate="print"/>
          <a:srcRect l="-12601" t="8582" r="-2768" b="-15637"/>
          <a:stretch>
            <a:fillRect/>
          </a:stretch>
        </p:blipFill>
        <p:spPr bwMode="auto">
          <a:xfrm>
            <a:off x="-1188640" y="1556792"/>
            <a:ext cx="1087320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ATENCIÓN PSICOLÓGICA</a:t>
            </a:r>
          </a:p>
          <a:p>
            <a:pPr algn="ctr"/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CASTILLA LA MANCHA</a:t>
            </a:r>
          </a:p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PROBLEMAS ATENDIDOS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/>
              <a:tblGrid>
                <a:gridCol w="4499991"/>
                <a:gridCol w="432048"/>
                <a:gridCol w="4211959"/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Vinculación con la UCLM</a:t>
                      </a: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latin typeface="Arial"/>
                          <a:ea typeface="Times New Roman"/>
                          <a:cs typeface="Times New Roman"/>
                        </a:rPr>
                        <a:t>Alumnos</a:t>
                      </a: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latin typeface="Arial"/>
                          <a:ea typeface="Times New Roman"/>
                          <a:cs typeface="Times New Roman"/>
                        </a:rPr>
                        <a:t>93.48%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3200" b="1">
                          <a:latin typeface="Arial"/>
                          <a:ea typeface="Times New Roman"/>
                          <a:cs typeface="Times New Roman"/>
                        </a:rPr>
                        <a:t>PDI</a:t>
                      </a:r>
                      <a:endParaRPr lang="es-ES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latin typeface="Arial"/>
                          <a:ea typeface="Times New Roman"/>
                          <a:cs typeface="Times New Roman"/>
                        </a:rPr>
                        <a:t> 2.71%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latin typeface="Arial"/>
                          <a:ea typeface="Times New Roman"/>
                          <a:cs typeface="Times New Roman"/>
                        </a:rPr>
                        <a:t>PAS</a:t>
                      </a: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latin typeface="Arial"/>
                          <a:ea typeface="Times New Roman"/>
                          <a:cs typeface="Times New Roman"/>
                        </a:rPr>
                        <a:t>3.81%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latin typeface="Arial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s-ES" sz="3200" b="1" dirty="0" smtClean="0">
                          <a:latin typeface="Arial"/>
                          <a:ea typeface="Times New Roman"/>
                          <a:cs typeface="Times New Roman"/>
                        </a:rPr>
                        <a:t>personas </a:t>
                      </a:r>
                      <a:r>
                        <a:rPr lang="es-ES" sz="3200" b="1" dirty="0">
                          <a:latin typeface="Arial"/>
                          <a:ea typeface="Times New Roman"/>
                          <a:cs typeface="Times New Roman"/>
                        </a:rPr>
                        <a:t>atendidas</a:t>
                      </a: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556792"/>
            <a:ext cx="8183880" cy="5850976"/>
          </a:xfrm>
        </p:spPr>
        <p:txBody>
          <a:bodyPr>
            <a:normAutofit/>
          </a:bodyPr>
          <a:lstStyle/>
          <a:p>
            <a:pPr>
              <a:buNone/>
              <a:tabLst>
                <a:tab pos="1435100" algn="l"/>
              </a:tabLst>
            </a:pPr>
            <a:endParaRPr lang="es-ES" dirty="0" smtClean="0"/>
          </a:p>
          <a:p>
            <a:pPr>
              <a:buNone/>
              <a:tabLst>
                <a:tab pos="1435100" algn="l"/>
              </a:tabLst>
            </a:pPr>
            <a:r>
              <a:rPr lang="es-ES" dirty="0" smtClean="0"/>
              <a:t>La inclusión en la universidad es la última y más novedosa de intervención hacia </a:t>
            </a:r>
            <a:r>
              <a:rPr lang="es-ES" b="1" dirty="0" smtClean="0"/>
              <a:t>la diversidad </a:t>
            </a:r>
          </a:p>
          <a:p>
            <a:pPr>
              <a:buNone/>
              <a:tabLst>
                <a:tab pos="1435100" algn="l"/>
              </a:tabLst>
            </a:pPr>
            <a:r>
              <a:rPr lang="es-ES" dirty="0" smtClean="0"/>
              <a:t>Los apoyos se pueden aplicar a cualquier persona con alguna necesidad transitoria de adaptación y/o apoyo</a:t>
            </a:r>
          </a:p>
          <a:p>
            <a:pPr>
              <a:buNone/>
              <a:tabLst>
                <a:tab pos="1435100" algn="l"/>
              </a:tabLst>
            </a:pPr>
            <a:r>
              <a:rPr lang="es-ES" dirty="0" smtClean="0"/>
              <a:t>Fomentar el 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</a:t>
            </a:r>
            <a:r>
              <a:rPr lang="es-ES" dirty="0" smtClean="0"/>
              <a:t> de inclusión que contempla el </a:t>
            </a:r>
            <a:r>
              <a:rPr lang="es-ES" b="1" dirty="0" smtClean="0"/>
              <a:t>afrontamiento de circunstancias adversas </a:t>
            </a:r>
            <a:r>
              <a:rPr lang="es-ES" dirty="0" smtClean="0"/>
              <a:t>(que obstaculizan o dificultan el rendimiento académico y laboral)</a:t>
            </a:r>
          </a:p>
          <a:p>
            <a:endParaRPr lang="es-ES" dirty="0" smtClean="0"/>
          </a:p>
          <a:p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683568" y="404664"/>
            <a:ext cx="3115339" cy="1512168"/>
            <a:chOff x="191" y="31625"/>
            <a:chExt cx="3115339" cy="201054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Rectángulo redondeado"/>
            <p:cNvSpPr/>
            <p:nvPr/>
          </p:nvSpPr>
          <p:spPr>
            <a:xfrm>
              <a:off x="191" y="31626"/>
              <a:ext cx="3115339" cy="2010543"/>
            </a:xfrm>
            <a:prstGeom prst="roundRect">
              <a:avLst/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91" y="31625"/>
              <a:ext cx="3017192" cy="1914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ORIENTACIÓN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ASESORAMIENTO</a:t>
              </a:r>
              <a:endParaRPr lang="es-ES" sz="28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4211960" y="620688"/>
            <a:ext cx="4536504" cy="135421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INCLUSIVOS </a:t>
            </a:r>
          </a:p>
          <a:p>
            <a:pPr lvl="0" algn="ctr"/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UCLM</a:t>
            </a:r>
          </a:p>
          <a:p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lnSpcReduction="10000"/>
          </a:bodyPr>
          <a:lstStyle/>
          <a:p>
            <a:r>
              <a:rPr lang="es-ES" sz="3900" dirty="0" smtClean="0"/>
              <a:t>La </a:t>
            </a:r>
            <a:r>
              <a:rPr lang="es-ES" sz="5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implicación de la comunidad </a:t>
            </a:r>
            <a:r>
              <a:rPr lang="es-ES" sz="3900" dirty="0" smtClean="0"/>
              <a:t>es uno de los cambios más relevantes de la inclusión: centros de enseñanza de puertas abiertas, la colaboración de familias, programas educativos extraescolares, ayuntamientos, </a:t>
            </a:r>
            <a:r>
              <a:rPr lang="es-ES" sz="3900" dirty="0" err="1" smtClean="0"/>
              <a:t>ONGs</a:t>
            </a:r>
            <a:r>
              <a:rPr lang="es-ES" sz="3900" dirty="0" smtClean="0"/>
              <a:t>, asociaciones, clubes, etc. hasta los medios de comunicación social.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0"/>
            <a:ext cx="8183880" cy="6858000"/>
          </a:xfrm>
        </p:spPr>
        <p:txBody>
          <a:bodyPr>
            <a:normAutofit fontScale="77500" lnSpcReduction="20000"/>
          </a:bodyPr>
          <a:lstStyle/>
          <a:p>
            <a:pPr>
              <a:tabLst>
                <a:tab pos="1435100" algn="l"/>
              </a:tabLst>
            </a:pPr>
            <a:endParaRPr lang="es-ES" sz="3200" dirty="0" smtClean="0"/>
          </a:p>
          <a:p>
            <a:pPr>
              <a:buNone/>
              <a:tabLst>
                <a:tab pos="1435100" algn="l"/>
              </a:tabLst>
            </a:pPr>
            <a:r>
              <a:rPr lang="es-ES" sz="3200" dirty="0" smtClean="0"/>
              <a:t>	</a:t>
            </a:r>
          </a:p>
          <a:p>
            <a:pPr>
              <a:buNone/>
              <a:tabLst>
                <a:tab pos="1435100" algn="l"/>
              </a:tabLst>
            </a:pPr>
            <a:r>
              <a:rPr lang="es-ES" sz="3200" dirty="0" smtClean="0"/>
              <a:t>Algunos de los usuarios atendidos son: </a:t>
            </a:r>
          </a:p>
          <a:p>
            <a:pPr>
              <a:buNone/>
              <a:tabLst>
                <a:tab pos="1435100" algn="l"/>
              </a:tabLst>
            </a:pPr>
            <a:endParaRPr lang="es-ES" sz="3200" dirty="0" smtClean="0"/>
          </a:p>
          <a:p>
            <a:pPr lvl="0">
              <a:tabLst>
                <a:tab pos="1435100" algn="l"/>
              </a:tabLst>
            </a:pPr>
            <a:r>
              <a:rPr lang="es-ES" sz="3200" b="1" dirty="0" smtClean="0"/>
              <a:t>Personas con discapacidad</a:t>
            </a:r>
            <a:r>
              <a:rPr lang="es-ES" sz="3200" dirty="0" smtClean="0"/>
              <a:t> (estudiantes y personal con ceguera, sordera, motricidad alterada, lesionados medulares, etc.)</a:t>
            </a:r>
          </a:p>
          <a:p>
            <a:pPr lvl="0">
              <a:tabLst>
                <a:tab pos="1435100" algn="l"/>
              </a:tabLst>
            </a:pPr>
            <a:r>
              <a:rPr lang="es-ES" sz="3200" b="1" dirty="0" smtClean="0"/>
              <a:t>Extranjeros</a:t>
            </a:r>
            <a:r>
              <a:rPr lang="es-ES" sz="3200" dirty="0" smtClean="0"/>
              <a:t> (estudiantes del programa Erasmus, profesores, etc.)</a:t>
            </a:r>
          </a:p>
          <a:p>
            <a:pPr lvl="0">
              <a:tabLst>
                <a:tab pos="1435100" algn="l"/>
              </a:tabLst>
            </a:pPr>
            <a:r>
              <a:rPr lang="es-ES" sz="3200" b="1" dirty="0" smtClean="0"/>
              <a:t>Personas con problemas psicológicos </a:t>
            </a:r>
            <a:r>
              <a:rPr lang="es-ES" sz="3200" dirty="0" smtClean="0"/>
              <a:t>(trastornos de ansiedad, fobias, depresión) </a:t>
            </a:r>
          </a:p>
          <a:p>
            <a:pPr lvl="0">
              <a:tabLst>
                <a:tab pos="1435100" algn="l"/>
              </a:tabLst>
            </a:pPr>
            <a:r>
              <a:rPr lang="es-ES" sz="3200" b="1" dirty="0" smtClean="0"/>
              <a:t>Personas con enfermedades físicas</a:t>
            </a:r>
            <a:r>
              <a:rPr lang="es-ES" sz="3200" dirty="0" smtClean="0"/>
              <a:t> (diabetes, cáncer, enfermedades crónicas)</a:t>
            </a:r>
          </a:p>
          <a:p>
            <a:pPr lvl="0">
              <a:tabLst>
                <a:tab pos="1435100" algn="l"/>
              </a:tabLst>
            </a:pPr>
            <a:r>
              <a:rPr lang="es-ES" sz="3200" dirty="0" smtClean="0"/>
              <a:t>Personas con dificultades en </a:t>
            </a:r>
            <a:r>
              <a:rPr lang="es-ES" sz="3200" b="1" dirty="0" smtClean="0"/>
              <a:t>asuntos familiares y de convivencia</a:t>
            </a:r>
            <a:r>
              <a:rPr lang="es-ES" sz="3200" dirty="0" smtClean="0"/>
              <a:t> (nacimiento de un bebé, embarazo, muerte de algún miembro, desempleo, separaciones crisis de pareja, etc.).</a:t>
            </a:r>
          </a:p>
          <a:p>
            <a:pPr lvl="0">
              <a:tabLst>
                <a:tab pos="1435100" algn="l"/>
              </a:tabLst>
            </a:pPr>
            <a:r>
              <a:rPr lang="es-ES" sz="3200" dirty="0" smtClean="0"/>
              <a:t>Personas con dificultades en el </a:t>
            </a:r>
            <a:r>
              <a:rPr lang="es-ES" sz="3200" b="1" dirty="0" smtClean="0"/>
              <a:t>ámbito laboral </a:t>
            </a:r>
            <a:r>
              <a:rPr lang="es-ES" sz="3200" dirty="0" smtClean="0"/>
              <a:t>(contratos, condiciones, horarios, relaciones laborales)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ALUMNOS DE ERASMUS</a:t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ADAPTACIONES CURRICULARES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Mari\Desktop\DSCN2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720745" cy="504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3637032" cy="606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/>
              <a:t>Las adaptaciones</a:t>
            </a:r>
          </a:p>
          <a:p>
            <a:pPr>
              <a:buNone/>
            </a:pPr>
            <a:r>
              <a:rPr lang="es-ES" dirty="0" smtClean="0"/>
              <a:t>Inclusivas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participación de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SAP (Servicio de atención Psicológica) 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SAED (Servicio de apoyo al estudiante con discapacidad)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38914" name="Picture 2" descr="C:\Users\Mari\Desktop\DSCN2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39107" y="1105510"/>
            <a:ext cx="6182828" cy="4637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Flecha abajo"/>
          <p:cNvSpPr/>
          <p:nvPr/>
        </p:nvSpPr>
        <p:spPr>
          <a:xfrm>
            <a:off x="1763688" y="1556792"/>
            <a:ext cx="360040" cy="5040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1763688" y="2564904"/>
            <a:ext cx="360040" cy="5040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FINES DE LA UNIVERSIDAD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827584" y="1412776"/>
          <a:ext cx="770485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Universidad de Castilla-La Manch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0648"/>
            <a:ext cx="8964488" cy="109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C COPIA SEGURIDAD 05-10-2012\SAP\DIVULGACIÓN\PROGRAMA TV\DSCN2101.JPG"/>
          <p:cNvPicPr>
            <a:picLocks noChangeAspect="1" noChangeArrowheads="1"/>
          </p:cNvPicPr>
          <p:nvPr/>
        </p:nvPicPr>
        <p:blipFill>
          <a:blip r:embed="rId2" cstate="print"/>
          <a:srcRect t="2685"/>
          <a:stretch>
            <a:fillRect/>
          </a:stretch>
        </p:blipFill>
        <p:spPr bwMode="auto">
          <a:xfrm>
            <a:off x="539552" y="548680"/>
            <a:ext cx="8237371" cy="6012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CuadroTexto"/>
          <p:cNvSpPr txBox="1"/>
          <p:nvPr/>
        </p:nvSpPr>
        <p:spPr>
          <a:xfrm>
            <a:off x="575048" y="83671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AL DISCAPACITADO       </a:t>
            </a:r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UCLM</a:t>
            </a:r>
            <a:r>
              <a:rPr lang="es-ES" sz="3600" dirty="0" smtClean="0"/>
              <a:t> </a:t>
            </a:r>
            <a:endParaRPr lang="es-E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67016" y="602360"/>
            <a:ext cx="7453456" cy="585097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Fundación de la UCLM</a:t>
            </a:r>
          </a:p>
          <a:p>
            <a:r>
              <a:rPr lang="es-ES" dirty="0" smtClean="0"/>
              <a:t>Profesores de diferentes materias</a:t>
            </a:r>
          </a:p>
          <a:p>
            <a:r>
              <a:rPr lang="es-ES" dirty="0" smtClean="0"/>
              <a:t>Tutores de grupo</a:t>
            </a:r>
          </a:p>
          <a:p>
            <a:r>
              <a:rPr lang="es-ES" dirty="0" smtClean="0"/>
              <a:t>Servicios informáticos, deportivos, religiosos</a:t>
            </a:r>
          </a:p>
          <a:p>
            <a:r>
              <a:rPr lang="es-ES" dirty="0" smtClean="0"/>
              <a:t>Personal de administración, seguridad, limpieza, etc.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Entidades externas como </a:t>
            </a:r>
          </a:p>
          <a:p>
            <a:r>
              <a:rPr lang="es-ES" dirty="0" smtClean="0"/>
              <a:t>Servicios Sociales de ayuntamientos </a:t>
            </a:r>
          </a:p>
          <a:p>
            <a:r>
              <a:rPr lang="es-ES" dirty="0" smtClean="0"/>
              <a:t>Centros de salud</a:t>
            </a:r>
          </a:p>
          <a:p>
            <a:r>
              <a:rPr lang="es-ES" dirty="0" smtClean="0"/>
              <a:t>Transportes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ari\Desktop\RUDY ONCE DSCN1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77" t="24658" r="9496"/>
          <a:stretch>
            <a:fillRect/>
          </a:stretch>
        </p:blipFill>
        <p:spPr bwMode="auto">
          <a:xfrm>
            <a:off x="611560" y="548680"/>
            <a:ext cx="8169080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789040"/>
            <a:ext cx="8820472" cy="273630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     </a:t>
            </a:r>
            <a:r>
              <a:rPr lang="es-ES" sz="4400" dirty="0" smtClean="0">
                <a:solidFill>
                  <a:srgbClr val="FFFF00"/>
                </a:solidFill>
              </a:rPr>
              <a:t>PROGRAMAS INCLUSIVOS</a:t>
            </a:r>
            <a:r>
              <a:rPr lang="es-ES" dirty="0" smtClean="0">
                <a:solidFill>
                  <a:srgbClr val="FFFF00"/>
                </a:solidFill>
              </a:rPr>
              <a:t/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/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     ONCE: </a:t>
            </a:r>
            <a:r>
              <a:rPr lang="es-ES" sz="3200" dirty="0" smtClean="0">
                <a:solidFill>
                  <a:srgbClr val="FFFF00"/>
                </a:solidFill>
              </a:rPr>
              <a:t>adaptaciones de acceso</a:t>
            </a:r>
            <a:br>
              <a:rPr lang="es-ES" sz="3200" dirty="0" smtClean="0">
                <a:solidFill>
                  <a:srgbClr val="FFFF00"/>
                </a:solidFill>
              </a:rPr>
            </a:br>
            <a:r>
              <a:rPr lang="es-ES" sz="3200" dirty="0" smtClean="0">
                <a:solidFill>
                  <a:srgbClr val="FFFF00"/>
                </a:solidFill>
              </a:rPr>
              <a:t>      </a:t>
            </a:r>
            <a:r>
              <a:rPr lang="es-ES" dirty="0" smtClean="0">
                <a:solidFill>
                  <a:srgbClr val="FFFF00"/>
                </a:solidFill>
              </a:rPr>
              <a:t>SAP:</a:t>
            </a:r>
            <a:r>
              <a:rPr lang="es-ES" sz="3200" dirty="0" smtClean="0">
                <a:solidFill>
                  <a:srgbClr val="FFFF00"/>
                </a:solidFill>
              </a:rPr>
              <a:t> programa de estrategias</a:t>
            </a:r>
            <a:br>
              <a:rPr lang="es-ES" sz="3200" dirty="0" smtClean="0">
                <a:solidFill>
                  <a:srgbClr val="FFFF00"/>
                </a:solidFill>
              </a:rPr>
            </a:br>
            <a:r>
              <a:rPr lang="es-ES" sz="3200" dirty="0" smtClean="0">
                <a:solidFill>
                  <a:srgbClr val="FFFF00"/>
                </a:solidFill>
              </a:rPr>
              <a:t>      de aprendizaje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83880" cy="105156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s-ES" sz="5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Equipo </a:t>
            </a:r>
            <a:r>
              <a:rPr lang="es-E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apoyo inclusivo</a:t>
            </a:r>
            <a:r>
              <a:rPr lang="es-ES" sz="1600" dirty="0"/>
              <a:t/>
            </a:r>
            <a:br>
              <a:rPr lang="es-ES" sz="1600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1340768"/>
            <a:ext cx="5221208" cy="5202904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Psicólogo/a del SAP</a:t>
            </a:r>
            <a:endParaRPr lang="es-ES" sz="3200" dirty="0" smtClean="0"/>
          </a:p>
          <a:p>
            <a:r>
              <a:rPr lang="es-ES" sz="3200" b="1" dirty="0" smtClean="0"/>
              <a:t>Profesor/a tutor</a:t>
            </a:r>
            <a:endParaRPr lang="es-ES" sz="3200" dirty="0" smtClean="0"/>
          </a:p>
          <a:p>
            <a:r>
              <a:rPr lang="es-ES" sz="3200" b="1" dirty="0" smtClean="0"/>
              <a:t>Profesor colaborador</a:t>
            </a:r>
            <a:endParaRPr lang="es-ES" sz="3200" dirty="0" smtClean="0"/>
          </a:p>
          <a:p>
            <a:r>
              <a:rPr lang="es-ES" sz="3200" b="1" dirty="0" smtClean="0"/>
              <a:t>Becario colaborador </a:t>
            </a:r>
            <a:endParaRPr lang="es-ES" sz="3200" dirty="0" smtClean="0"/>
          </a:p>
          <a:p>
            <a:r>
              <a:rPr lang="es-ES" sz="3200" b="1" dirty="0" smtClean="0"/>
              <a:t>Alumno colaborador</a:t>
            </a:r>
            <a:endParaRPr lang="es-ES" sz="3200" dirty="0" smtClean="0"/>
          </a:p>
          <a:p>
            <a:r>
              <a:rPr lang="es-ES" sz="3200" b="1" dirty="0" smtClean="0"/>
              <a:t>Colaborador</a:t>
            </a:r>
            <a:endParaRPr lang="es-ES" sz="3200" dirty="0" smtClean="0"/>
          </a:p>
          <a:p>
            <a:r>
              <a:rPr lang="es-ES" sz="3200" b="1" dirty="0" smtClean="0"/>
              <a:t>Asistente personal</a:t>
            </a:r>
            <a:endParaRPr lang="es-ES" sz="3200" dirty="0" smtClean="0"/>
          </a:p>
          <a:p>
            <a:r>
              <a:rPr lang="es-ES" sz="3200" b="1" dirty="0" smtClean="0"/>
              <a:t>Agentes externos</a:t>
            </a:r>
            <a:endParaRPr lang="es-ES" sz="32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PC COPIA SEGURIDAD 30-12-2011\SAP\CONGRESOS SAP\COMUNICACIÓN\DSCN2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7071932" cy="5303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76875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inclusivos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 colaboradores</a:t>
            </a:r>
            <a:endParaRPr lang="es-E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UNIVERSITARIA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0" name="Picture 4" descr="http://www.elcrisoldeciudadreal.es/wp-content/uploads/2012/10/Pruebas-A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11824" cy="519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VIDA UNIVERSITARIA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://www.uclm.es/gabinete/archivos/noticias/6739_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655115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VIDA UNIVERSITARIA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9154" name="Picture 2" descr="http://www.ruralvia.com/cms/estatico/rvia/toledo/ruralvia/es/portal/noticias/Noticias/imagenes_noticias_2011/20120525padrino_uclm.JPG_171186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12943" cy="5141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VIDA UNIVERSITARIA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8130" name="Picture 2" descr="http://images.lainformacion.com/cms/la-universidad-de-castilla-la-mancha-situa-once-disciplinas-cientificas-entre-las-mejores-de-espana/2012_6_13_s8DgQCco4fvEbDG3KOet4.jpg?width=642&amp;height=482&amp;type=height&amp;id=4W0RLRg3TTIlTgDZHBEQe&amp;time=1339585785&amp;project=lainform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325813" cy="4792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VIDA UNIVERSITARIA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7106" name="Picture 2" descr="http://www.uclm.es/gabinete/archivos/noticias/9334_4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11521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conserjeria.jpg (32479 bytes)"/>
          <p:cNvPicPr>
            <a:picLocks noChangeAspect="1" noChangeArrowheads="1"/>
          </p:cNvPicPr>
          <p:nvPr/>
        </p:nvPicPr>
        <p:blipFill>
          <a:blip r:embed="rId2" cstate="print"/>
          <a:srcRect r="19954"/>
          <a:stretch>
            <a:fillRect/>
          </a:stretch>
        </p:blipFill>
        <p:spPr bwMode="auto">
          <a:xfrm rot="483108">
            <a:off x="3944227" y="2387198"/>
            <a:ext cx="3888432" cy="3648076"/>
          </a:xfrm>
          <a:prstGeom prst="rect">
            <a:avLst/>
          </a:prstGeom>
          <a:noFill/>
        </p:spPr>
      </p:pic>
      <p:pic>
        <p:nvPicPr>
          <p:cNvPr id="52226" name="Picture 2" descr="servicios limpie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365104"/>
            <a:ext cx="2988483" cy="2171631"/>
          </a:xfrm>
          <a:prstGeom prst="rect">
            <a:avLst/>
          </a:prstGeom>
          <a:noFill/>
        </p:spPr>
      </p:pic>
      <p:pic>
        <p:nvPicPr>
          <p:cNvPr id="52232" name="Picture 8" descr="http://www.uclm.es/universidad/galeria/fotos/aniversario_servicios_biblio_cr/0000_bibcr_01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4038726" cy="2982888"/>
          </a:xfrm>
          <a:prstGeom prst="rect">
            <a:avLst/>
          </a:prstGeom>
          <a:noFill/>
        </p:spPr>
      </p:pic>
      <p:pic>
        <p:nvPicPr>
          <p:cNvPr id="52234" name="Picture 10" descr="http://t1.gstatic.com/images?q=tbn:ANd9GcR4dl-EVUsRB48OByndoTQsgeiPjMB-slCWynf4J7ziO3-Oqv8j8A"/>
          <p:cNvPicPr>
            <a:picLocks noChangeAspect="1" noChangeArrowheads="1"/>
          </p:cNvPicPr>
          <p:nvPr/>
        </p:nvPicPr>
        <p:blipFill>
          <a:blip r:embed="rId5" cstate="print"/>
          <a:srcRect l="15048" b="20743"/>
          <a:stretch>
            <a:fillRect/>
          </a:stretch>
        </p:blipFill>
        <p:spPr bwMode="auto">
          <a:xfrm rot="20853688">
            <a:off x="610504" y="4054649"/>
            <a:ext cx="3856781" cy="2416350"/>
          </a:xfrm>
          <a:prstGeom prst="rect">
            <a:avLst/>
          </a:prstGeom>
          <a:noFill/>
        </p:spPr>
      </p:pic>
      <p:pic>
        <p:nvPicPr>
          <p:cNvPr id="38914" name="Picture 2" descr="http://us.123rf.com/400wm/400/400/stylephotographs/stylephotographs1109/stylephotographs110900180/10681796-profesor-en-la-universidad-de-hablar-con-sus-alumn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32656"/>
            <a:ext cx="3810000" cy="25431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VIDA UNIVERSITARIA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El protocolo de actuación de una forma pormenorizada pasa por las siguientes fases: </a:t>
            </a:r>
          </a:p>
          <a:p>
            <a:pPr marL="1143000" lvl="0" indent="-1143000">
              <a:buFont typeface="+mj-lt"/>
              <a:buAutoNum type="arabicPeriod"/>
            </a:pPr>
            <a:r>
              <a:rPr lang="es-ES" sz="6900" b="1" dirty="0" smtClean="0">
                <a:solidFill>
                  <a:srgbClr val="0070C0"/>
                </a:solidFill>
              </a:rPr>
              <a:t>ESTUDIO INICIAL y elaboración de programa inclusivo</a:t>
            </a:r>
          </a:p>
          <a:p>
            <a:pPr lvl="0"/>
            <a:r>
              <a:rPr lang="es-ES" dirty="0" smtClean="0"/>
              <a:t>Entrevistas con el usuario/a</a:t>
            </a:r>
          </a:p>
          <a:p>
            <a:pPr lvl="0"/>
            <a:r>
              <a:rPr lang="es-ES" dirty="0" smtClean="0"/>
              <a:t>Recopilación de informes médicos, psiquiátricos, psicológicos pedagógicos.</a:t>
            </a:r>
          </a:p>
          <a:p>
            <a:pPr lvl="0"/>
            <a:r>
              <a:rPr lang="es-ES" dirty="0" smtClean="0"/>
              <a:t>Entrevista con familiares y allegados (opcional): padres, hermanos, pareja.etc.</a:t>
            </a:r>
          </a:p>
          <a:p>
            <a:pPr lvl="0"/>
            <a:r>
              <a:rPr lang="es-ES" dirty="0" smtClean="0"/>
              <a:t>Valoración de necesidad de adaptaciones curriculares o medidas de acceso.</a:t>
            </a:r>
          </a:p>
          <a:p>
            <a:pPr lvl="0"/>
            <a:r>
              <a:rPr lang="es-ES" dirty="0" smtClean="0"/>
              <a:t>Exploración de estrategias de aprendizaje o laborales.</a:t>
            </a:r>
          </a:p>
          <a:p>
            <a:pPr lvl="0"/>
            <a:r>
              <a:rPr lang="es-ES" dirty="0" smtClean="0"/>
              <a:t>Selección de los miembros del equipo de apoyo inclusivo.</a:t>
            </a:r>
          </a:p>
          <a:p>
            <a:pPr lvl="0"/>
            <a:r>
              <a:rPr lang="es-ES" dirty="0" smtClean="0"/>
              <a:t>Elaboración del programa inclusivo.</a:t>
            </a:r>
          </a:p>
          <a:p>
            <a:pPr lvl="0"/>
            <a:r>
              <a:rPr lang="es-ES" dirty="0" smtClean="0"/>
              <a:t>Comunicación al decanato de la facultad correspondiente o vicerrectorado y envío de informe (opcional).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92500" lnSpcReduction="10000"/>
          </a:bodyPr>
          <a:lstStyle/>
          <a:p>
            <a:pPr marL="914400" lvl="0" indent="-914400">
              <a:buNone/>
            </a:pPr>
            <a:r>
              <a:rPr lang="es-ES" sz="4700" b="1" dirty="0" smtClean="0">
                <a:solidFill>
                  <a:srgbClr val="0070C0"/>
                </a:solidFill>
              </a:rPr>
              <a:t>2. SEGUIMIENTO</a:t>
            </a:r>
          </a:p>
          <a:p>
            <a:pPr lvl="0"/>
            <a:r>
              <a:rPr lang="es-ES" dirty="0" smtClean="0"/>
              <a:t>Entrevistas de revisión con el usuario/a y propuesta de mejoras. </a:t>
            </a:r>
          </a:p>
          <a:p>
            <a:pPr lvl="0"/>
            <a:r>
              <a:rPr lang="es-ES" dirty="0" smtClean="0"/>
              <a:t>Programa de apoyo desde el SAP según las necesidades (estrategias </a:t>
            </a:r>
            <a:r>
              <a:rPr lang="es-ES" dirty="0" err="1" smtClean="0"/>
              <a:t>metacognitivas</a:t>
            </a:r>
            <a:r>
              <a:rPr lang="es-ES" dirty="0" smtClean="0"/>
              <a:t> de aprendizaje, autoestima, habilidades sociales, control de ansiedad, orientación vocacional, etc.)</a:t>
            </a:r>
          </a:p>
          <a:p>
            <a:pPr lvl="0"/>
            <a:r>
              <a:rPr lang="es-ES" dirty="0" smtClean="0"/>
              <a:t>Coordinación con las personas y recursos de las facultades y externos de la comunidad (equipo de apoyo inclusivo).</a:t>
            </a:r>
          </a:p>
          <a:p>
            <a:pPr lvl="0"/>
            <a:r>
              <a:rPr lang="es-ES" dirty="0" smtClean="0"/>
              <a:t>Plan de modificación o ampliación de medidas.</a:t>
            </a:r>
          </a:p>
          <a:p>
            <a:pPr lvl="0"/>
            <a:r>
              <a:rPr lang="es-ES" dirty="0" smtClean="0"/>
              <a:t>Valoración del proceso.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300" b="1" smtClean="0">
                <a:solidFill>
                  <a:srgbClr val="0070C0"/>
                </a:solidFill>
              </a:rPr>
              <a:t>3. CONCLUSIÓN </a:t>
            </a:r>
            <a:r>
              <a:rPr lang="es-ES" sz="4300" b="1" dirty="0" smtClean="0">
                <a:solidFill>
                  <a:srgbClr val="0070C0"/>
                </a:solidFill>
              </a:rPr>
              <a:t>DEL PROGRAMA INCLUSIVO </a:t>
            </a:r>
          </a:p>
          <a:p>
            <a:pPr lvl="0"/>
            <a:r>
              <a:rPr lang="es-ES" dirty="0" smtClean="0"/>
              <a:t>Superación de la circunstancia limitante, o terminación de la misma.</a:t>
            </a:r>
          </a:p>
          <a:p>
            <a:pPr lvl="0"/>
            <a:r>
              <a:rPr lang="es-ES" dirty="0" smtClean="0"/>
              <a:t>Logro de objetivos académicos o laborales.</a:t>
            </a:r>
          </a:p>
          <a:p>
            <a:pPr lvl="0"/>
            <a:r>
              <a:rPr lang="es-ES" dirty="0" smtClean="0"/>
              <a:t>Valoración de resultados y consecuencias.</a:t>
            </a:r>
          </a:p>
          <a:p>
            <a:pPr lvl="0"/>
            <a:r>
              <a:rPr lang="es-ES" dirty="0" smtClean="0"/>
              <a:t>Información a través de estudios de resultados y memorias del servicio SAP para la sensibilización de la comunidad universitaria.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\Desktop\DSCN1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8064894" cy="604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9468544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inclusivos</a:t>
            </a:r>
          </a:p>
          <a:p>
            <a:pPr algn="ctr">
              <a:buNone/>
            </a:pPr>
            <a:r>
              <a:rPr lang="es-E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 CULTURAL </a:t>
            </a:r>
          </a:p>
          <a:p>
            <a:pPr>
              <a:buNone/>
            </a:pPr>
            <a:endParaRPr lang="es-E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4536504" cy="56612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ES" sz="3600" b="1" dirty="0" smtClean="0"/>
              <a:t>Talleres del SAP </a:t>
            </a:r>
            <a:r>
              <a:rPr lang="es-ES" sz="3600" dirty="0" smtClean="0"/>
              <a:t>(trabajos fin de grado, vocación, habilidades sociales, control de la ansiedad, etc.)</a:t>
            </a:r>
          </a:p>
          <a:p>
            <a:pPr lvl="0"/>
            <a:r>
              <a:rPr lang="es-ES" sz="3600" b="1" dirty="0" smtClean="0"/>
              <a:t>Tutorías</a:t>
            </a:r>
            <a:r>
              <a:rPr lang="es-ES" sz="3600" dirty="0" smtClean="0"/>
              <a:t> con profesores y alumnos</a:t>
            </a:r>
          </a:p>
          <a:p>
            <a:pPr lvl="0"/>
            <a:r>
              <a:rPr lang="es-ES" sz="3600" b="1" dirty="0" smtClean="0"/>
              <a:t>Comunicar con personas </a:t>
            </a:r>
            <a:r>
              <a:rPr lang="es-ES" sz="3600" dirty="0" smtClean="0"/>
              <a:t>y servicios que podrían formas parte del equipo de inclusión</a:t>
            </a:r>
          </a:p>
          <a:p>
            <a:pPr lvl="0"/>
            <a:r>
              <a:rPr lang="es-ES" sz="3600" b="1" dirty="0" smtClean="0"/>
              <a:t>Comunicar seguimiento</a:t>
            </a:r>
            <a:r>
              <a:rPr lang="es-ES" sz="3600" dirty="0" smtClean="0"/>
              <a:t> de casos, agradecimientos de colaboración</a:t>
            </a:r>
          </a:p>
          <a:p>
            <a:pPr lvl="0"/>
            <a:r>
              <a:rPr lang="es-ES" sz="3600" b="1" dirty="0" smtClean="0"/>
              <a:t>Solicitar reconocimientos de colaboración </a:t>
            </a:r>
            <a:r>
              <a:rPr lang="es-ES" sz="3600" dirty="0" smtClean="0"/>
              <a:t>de voluntarios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123728" y="-9508001"/>
            <a:ext cx="7298085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3891A7"/>
              </a:buClr>
              <a:buSzPct val="80000"/>
            </a:pPr>
            <a:r>
              <a:rPr lang="es-ES" sz="2800" dirty="0">
                <a:solidFill>
                  <a:prstClr val="black"/>
                </a:solidFill>
              </a:rPr>
              <a:t>Y además en otras muchas ocasiones de convivencia y relación en las que se hacen comentarios sobre la inclusión y el diseño para todos.</a:t>
            </a:r>
          </a:p>
          <a:p>
            <a:pPr marL="265176" lvl="0" indent="-265176">
              <a:spcBef>
                <a:spcPts val="25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s-ES" sz="2800" dirty="0">
                <a:solidFill>
                  <a:prstClr val="black"/>
                </a:solidFill>
              </a:rPr>
              <a:t>Encuentros informales</a:t>
            </a:r>
          </a:p>
          <a:p>
            <a:pPr marL="265176" lvl="0" indent="-265176">
              <a:spcBef>
                <a:spcPts val="25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s-ES" sz="2800" dirty="0">
                <a:solidFill>
                  <a:prstClr val="black"/>
                </a:solidFill>
              </a:rPr>
              <a:t>Reuniones de Junta de Centro, seminarios para profesores, reuniones de coordinación, etc.</a:t>
            </a:r>
          </a:p>
          <a:p>
            <a:pPr marL="265176" lvl="0" indent="-265176">
              <a:spcBef>
                <a:spcPts val="25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s-ES" sz="2800" dirty="0">
                <a:solidFill>
                  <a:prstClr val="black"/>
                </a:solidFill>
              </a:rPr>
              <a:t>Comunicación “positiva” sobre las dificultades(Protocolo INICO)</a:t>
            </a:r>
          </a:p>
          <a:p>
            <a:pPr marL="265176" lvl="0" indent="-265176">
              <a:spcBef>
                <a:spcPts val="25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s-ES" sz="2800" dirty="0">
                <a:solidFill>
                  <a:prstClr val="black"/>
                </a:solidFill>
              </a:rPr>
              <a:t>Valoración de la diversidad</a:t>
            </a:r>
          </a:p>
          <a:p>
            <a:pPr marL="265176" lvl="0" indent="-265176">
              <a:spcBef>
                <a:spcPts val="25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s-ES" sz="2800" dirty="0">
                <a:solidFill>
                  <a:prstClr val="black"/>
                </a:solidFill>
              </a:rPr>
              <a:t>Entornos accesibles e inclusivos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220072" y="620688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s-ES" sz="2400" dirty="0" smtClean="0"/>
          </a:p>
          <a:p>
            <a:pPr lvl="0"/>
            <a:r>
              <a:rPr lang="es-ES" sz="2400" b="1" dirty="0" smtClean="0"/>
              <a:t>Encuentros informales</a:t>
            </a:r>
          </a:p>
          <a:p>
            <a:pPr lvl="0"/>
            <a:r>
              <a:rPr lang="es-ES" sz="2400" b="1" dirty="0" smtClean="0"/>
              <a:t>Reunione</a:t>
            </a:r>
            <a:r>
              <a:rPr lang="es-ES" sz="2400" dirty="0" smtClean="0"/>
              <a:t>s de Junta de Centro, seminarios para profesores, reuniones de coordinación, etc.</a:t>
            </a:r>
          </a:p>
          <a:p>
            <a:pPr lvl="0"/>
            <a:r>
              <a:rPr lang="es-ES" sz="2400" b="1" dirty="0" smtClean="0"/>
              <a:t>Comunicación “positiva” sobre las dificultades</a:t>
            </a:r>
            <a:r>
              <a:rPr lang="es-ES" sz="2400" dirty="0" smtClean="0"/>
              <a:t>(Protocolo INICO)</a:t>
            </a:r>
          </a:p>
          <a:p>
            <a:pPr lvl="0"/>
            <a:r>
              <a:rPr lang="es-ES" sz="2400" b="1" dirty="0" smtClean="0"/>
              <a:t>Valoración de la diversidad</a:t>
            </a:r>
          </a:p>
          <a:p>
            <a:pPr lvl="0"/>
            <a:r>
              <a:rPr lang="es-ES" sz="2400" dirty="0" smtClean="0"/>
              <a:t>Entornos accesibles e inclusivos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27584" y="47667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4000" b="1" dirty="0" smtClean="0">
                <a:solidFill>
                  <a:srgbClr val="0070C0"/>
                </a:solidFill>
              </a:rPr>
              <a:t>SENSIBILIZACIÓN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VIDA UNIVERSITARIA</a:t>
            </a:r>
          </a:p>
        </p:txBody>
      </p:sp>
      <p:pic>
        <p:nvPicPr>
          <p:cNvPr id="51202" name="Picture 2" descr="http://fundacionuclm.files.wordpress.com/2012/05/p1080710-hdtv-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75624" cy="453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VIDA UNIVERSITARIA</a:t>
            </a:r>
          </a:p>
        </p:txBody>
      </p:sp>
      <p:pic>
        <p:nvPicPr>
          <p:cNvPr id="56322" name="Picture 2" descr="http://images.lainformacion.com/cms/un-total-de-90-alumnos-de-la-uclm-haran-practicas-en-pymes-durante-al-menos-tres-meses-y-recibiran-600-euros-al-mes/2012_2_23_8kSrK00Km6T4nfkB0gYY83.jpg?width=642&amp;height=482&amp;type=height&amp;id=KpwtOJxLAynnnGqx5nt796&amp;time=1330000135&amp;project=lainform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58253" cy="501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VIDA UNIVERSITARIA</a:t>
            </a:r>
          </a:p>
        </p:txBody>
      </p:sp>
      <p:pic>
        <p:nvPicPr>
          <p:cNvPr id="54274" name="Picture 2" descr="http://www.castillalamanchainformacion.com/archivos/2012713185549-1-4-UCLM%20rf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95429" cy="489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38" r="1913" b="-17720"/>
          <a:stretch>
            <a:fillRect/>
          </a:stretch>
        </p:blipFill>
        <p:spPr bwMode="auto">
          <a:xfrm>
            <a:off x="0" y="2852936"/>
            <a:ext cx="9144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99592" y="764704"/>
            <a:ext cx="7272808" cy="1754326"/>
          </a:xfrm>
          <a:prstGeom prst="rect">
            <a:avLst/>
          </a:prstGeom>
          <a:solidFill>
            <a:srgbClr val="C83FFF"/>
          </a:solidFill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ENCUENTRO DE SERVICIOS PSICOLÓGICOS Y PSICOPEDAGÓGICOS DE ESPAÑA</a:t>
            </a:r>
            <a:endParaRPr lang="es-ES" sz="36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874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ari\Desktop\DSCN2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95536" y="493912"/>
            <a:ext cx="8280919" cy="595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683568" y="836712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s-ES" sz="3200" b="1" dirty="0" smtClean="0">
                <a:solidFill>
                  <a:srgbClr val="FFFF00"/>
                </a:solidFill>
              </a:rPr>
              <a:t>CONCLUSIÓN Y PROSPECTIVA</a:t>
            </a:r>
          </a:p>
          <a:p>
            <a:pPr lvl="0">
              <a:buNone/>
            </a:pPr>
            <a:endParaRPr lang="es-ES" sz="3200" b="1" dirty="0" smtClean="0">
              <a:solidFill>
                <a:srgbClr val="0070C0"/>
              </a:solidFill>
            </a:endParaRPr>
          </a:p>
          <a:p>
            <a:r>
              <a:rPr lang="es-ES" sz="3200" dirty="0" smtClean="0"/>
              <a:t>Estamos emprendiendo un camino largo, una apuesta por </a:t>
            </a:r>
            <a:r>
              <a:rPr lang="es-ES" sz="3200" b="1" dirty="0" smtClean="0"/>
              <a:t>la calidad humana </a:t>
            </a:r>
            <a:r>
              <a:rPr lang="es-ES" sz="3200" dirty="0" smtClean="0"/>
              <a:t>y que no esté reñida ni con el mérito, ni con la excelencia, siendo conscientes de que las limitaciones personales y de la realidad existen, y que el logro no depende solo del ingenio y del esfuerzo, sino que se consigue </a:t>
            </a:r>
            <a:r>
              <a:rPr lang="es-ES" sz="3200" b="1" dirty="0" smtClean="0"/>
              <a:t>en ambientes favorecedores</a:t>
            </a:r>
            <a:r>
              <a:rPr lang="es-ES" sz="3200" dirty="0" smtClean="0"/>
              <a:t>, en los que la colaboración, el afecto y el trabajo de todos se valora y se cuida. </a:t>
            </a:r>
          </a:p>
          <a:p>
            <a:endParaRPr lang="es-E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Trabajos arqueológicos de los alumnos de la UCL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6159">
            <a:off x="4062831" y="3453210"/>
            <a:ext cx="4911864" cy="2885722"/>
          </a:xfrm>
          <a:prstGeom prst="rect">
            <a:avLst/>
          </a:prstGeom>
          <a:noFill/>
        </p:spPr>
      </p:pic>
      <p:pic>
        <p:nvPicPr>
          <p:cNvPr id="55302" name="Picture 6" descr="http://www.uclm.es/gabinete/archivos/noticias/9260_4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9120">
            <a:off x="329738" y="1087062"/>
            <a:ext cx="3622827" cy="501215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VIDA UNIVERSITARIA</a:t>
            </a:r>
          </a:p>
        </p:txBody>
      </p:sp>
      <p:pic>
        <p:nvPicPr>
          <p:cNvPr id="55300" name="Picture 4" descr="http://noticias.universia.es/es/images/vida%20universitaria/u/uc/ucl/uclm-reanimac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8842">
            <a:off x="3532967" y="1265255"/>
            <a:ext cx="4848795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VIDA UNIVERSITARIA</a:t>
            </a:r>
          </a:p>
        </p:txBody>
      </p:sp>
      <p:pic>
        <p:nvPicPr>
          <p:cNvPr id="53250" name="Picture 2" descr="http://noticias.universia.es/es/images/universitarios/b/be/bec/becas-de-colaboracion-de-la-uclm-universia-esp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159438" cy="3532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b="1" dirty="0"/>
              <a:t>CLASE MAGISTRAL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3100" dirty="0"/>
              <a:t>Presentación clara y sistemática de unos contenidos</a:t>
            </a:r>
            <a:r>
              <a:rPr lang="es-ES" sz="4900" dirty="0"/>
              <a:t> </a:t>
            </a:r>
            <a:endParaRPr lang="es-ES" sz="4000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834879" cy="5183906"/>
          </a:xfrm>
        </p:spPr>
        <p:txBody>
          <a:bodyPr/>
          <a:lstStyle/>
          <a:p>
            <a:endParaRPr lang="es-ES" sz="2800" dirty="0"/>
          </a:p>
          <a:p>
            <a:r>
              <a:rPr lang="es-ES" sz="3600" dirty="0"/>
              <a:t>RECEPCIÓN DE CONTENIDOS SELECCIONADOS</a:t>
            </a:r>
          </a:p>
          <a:p>
            <a:r>
              <a:rPr lang="es-ES" sz="3600" dirty="0"/>
              <a:t> TOMAR NOTAS</a:t>
            </a:r>
          </a:p>
          <a:p>
            <a:r>
              <a:rPr lang="es-ES" sz="3600" dirty="0"/>
              <a:t>ASOCIACIÓN CON </a:t>
            </a:r>
            <a:r>
              <a:rPr lang="es-ES" sz="3600" dirty="0" smtClean="0"/>
              <a:t>INFORMACIÓN    </a:t>
            </a:r>
            <a:r>
              <a:rPr lang="es-ES" sz="3600" dirty="0"/>
              <a:t>PREVIA</a:t>
            </a:r>
          </a:p>
        </p:txBody>
      </p:sp>
      <p:pic>
        <p:nvPicPr>
          <p:cNvPr id="38924" name="Picture 12" descr="reunion_dominios_linguist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288"/>
          <a:stretch>
            <a:fillRect/>
          </a:stretch>
        </p:blipFill>
        <p:spPr>
          <a:xfrm>
            <a:off x="4572000" y="1557338"/>
            <a:ext cx="4402138" cy="3859212"/>
          </a:xfrm>
          <a:noFill/>
          <a:ln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b="1" dirty="0"/>
              <a:t>TRABAJO EN EQUIPO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981075"/>
            <a:ext cx="4038600" cy="55451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" sz="2400"/>
          </a:p>
          <a:p>
            <a:pPr>
              <a:lnSpc>
                <a:spcPct val="80000"/>
              </a:lnSpc>
            </a:pPr>
            <a:r>
              <a:rPr lang="es-ES" sz="2400"/>
              <a:t>PONER OBJETIVOS</a:t>
            </a:r>
          </a:p>
          <a:p>
            <a:pPr>
              <a:lnSpc>
                <a:spcPct val="80000"/>
              </a:lnSpc>
            </a:pPr>
            <a:r>
              <a:rPr lang="es-ES" sz="2400"/>
              <a:t>EXTRAER TAREAS Y DISTRIBUIR</a:t>
            </a:r>
          </a:p>
          <a:p>
            <a:pPr>
              <a:lnSpc>
                <a:spcPct val="80000"/>
              </a:lnSpc>
            </a:pPr>
            <a:r>
              <a:rPr lang="es-ES" sz="2400"/>
              <a:t>TENER EN CUENTA TODOS MIEMBROS </a:t>
            </a:r>
          </a:p>
          <a:p>
            <a:pPr>
              <a:lnSpc>
                <a:spcPct val="80000"/>
              </a:lnSpc>
            </a:pPr>
            <a:r>
              <a:rPr lang="es-ES" sz="2400"/>
              <a:t>POTENCIALIDADES</a:t>
            </a:r>
          </a:p>
          <a:p>
            <a:pPr>
              <a:lnSpc>
                <a:spcPct val="80000"/>
              </a:lnSpc>
            </a:pPr>
            <a:r>
              <a:rPr lang="es-ES" sz="2400"/>
              <a:t>RESOLUCIÓN CONFLICTOS</a:t>
            </a:r>
          </a:p>
          <a:p>
            <a:pPr>
              <a:lnSpc>
                <a:spcPct val="80000"/>
              </a:lnSpc>
            </a:pPr>
            <a:r>
              <a:rPr lang="es-ES" sz="2400"/>
              <a:t>EJECUCIÓN EN UN TIEMPO</a:t>
            </a:r>
          </a:p>
          <a:p>
            <a:pPr>
              <a:lnSpc>
                <a:spcPct val="80000"/>
              </a:lnSpc>
            </a:pPr>
            <a:r>
              <a:rPr lang="es-ES" sz="2400"/>
              <a:t>COMUNICAR</a:t>
            </a:r>
          </a:p>
          <a:p>
            <a:pPr>
              <a:lnSpc>
                <a:spcPct val="80000"/>
              </a:lnSpc>
            </a:pPr>
            <a:r>
              <a:rPr lang="es-ES" sz="2400"/>
              <a:t>LIDERAR</a:t>
            </a:r>
          </a:p>
          <a:p>
            <a:pPr>
              <a:lnSpc>
                <a:spcPct val="80000"/>
              </a:lnSpc>
            </a:pPr>
            <a:r>
              <a:rPr lang="es-ES" sz="2400"/>
              <a:t>EJECUTAR</a:t>
            </a:r>
          </a:p>
          <a:p>
            <a:pPr>
              <a:lnSpc>
                <a:spcPct val="80000"/>
              </a:lnSpc>
            </a:pPr>
            <a:r>
              <a:rPr lang="es-ES" sz="2400"/>
              <a:t>ASUMIR DECISIONES  CONSENSUADAS</a:t>
            </a:r>
          </a:p>
        </p:txBody>
      </p:sp>
      <p:pic>
        <p:nvPicPr>
          <p:cNvPr id="56325" name="Picture 5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00213"/>
            <a:ext cx="4824413" cy="3617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205038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/>
              <a:t>PORTAFOLIO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2400" dirty="0"/>
              <a:t>Es una</a:t>
            </a:r>
            <a:r>
              <a:rPr lang="es-ES" sz="2400" i="1" dirty="0"/>
              <a:t> guía de aprendizaje que sirve para s</a:t>
            </a:r>
            <a:r>
              <a:rPr lang="es-ES" sz="2400" dirty="0"/>
              <a:t>eguir el estudio de la disciplina: contenidos, sugerencias, dossier de materiales, dificultades, fórmulas para resolverlas, sugerencia de </a:t>
            </a:r>
            <a:r>
              <a:rPr lang="es-ES" sz="2400" dirty="0" err="1"/>
              <a:t>actividades,autoevaluación,etc</a:t>
            </a:r>
            <a:r>
              <a:rPr lang="es-ES" sz="2400" dirty="0"/>
              <a:t> 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565400"/>
            <a:ext cx="4038600" cy="4525963"/>
          </a:xfrm>
        </p:spPr>
        <p:txBody>
          <a:bodyPr/>
          <a:lstStyle/>
          <a:p>
            <a:r>
              <a:rPr lang="es-ES" sz="2800" dirty="0"/>
              <a:t>ARCHIVO</a:t>
            </a:r>
          </a:p>
          <a:p>
            <a:r>
              <a:rPr lang="es-ES" sz="2800" dirty="0"/>
              <a:t>ORGANIZACIÓN</a:t>
            </a:r>
          </a:p>
          <a:p>
            <a:r>
              <a:rPr lang="es-ES" sz="2800" dirty="0"/>
              <a:t>CLASIFICACIÓN</a:t>
            </a:r>
          </a:p>
          <a:p>
            <a:r>
              <a:rPr lang="es-ES" sz="2800" dirty="0"/>
              <a:t>REFLEXIÓN SOBRE PROPIO APRENDIZAJE</a:t>
            </a:r>
          </a:p>
          <a:p>
            <a:r>
              <a:rPr lang="es-ES" sz="2800" dirty="0"/>
              <a:t>VALORACIÓN DEL </a:t>
            </a:r>
          </a:p>
          <a:p>
            <a:pPr>
              <a:buFontTx/>
              <a:buNone/>
            </a:pPr>
            <a:r>
              <a:rPr lang="es-ES" sz="2800" dirty="0"/>
              <a:t>	AUTOAPRENDIZAJE</a:t>
            </a:r>
          </a:p>
        </p:txBody>
      </p:sp>
      <p:pic>
        <p:nvPicPr>
          <p:cNvPr id="51205" name="Picture 5" descr="material_ofic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276475"/>
            <a:ext cx="3176587" cy="4319588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b="1" dirty="0"/>
              <a:t>LABORATORIO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96975"/>
            <a:ext cx="3313113" cy="3384550"/>
          </a:xfrm>
        </p:spPr>
        <p:txBody>
          <a:bodyPr/>
          <a:lstStyle/>
          <a:p>
            <a:r>
              <a:rPr lang="es-ES" sz="2800" dirty="0"/>
              <a:t>RESOLVER EJERCICIOS PROPUESTOS</a:t>
            </a:r>
          </a:p>
          <a:p>
            <a:r>
              <a:rPr lang="es-ES" sz="2800" dirty="0"/>
              <a:t>SISTEMAS </a:t>
            </a:r>
          </a:p>
          <a:p>
            <a:r>
              <a:rPr lang="es-ES" sz="2800" dirty="0"/>
              <a:t>MÉTODOS </a:t>
            </a:r>
          </a:p>
          <a:p>
            <a:r>
              <a:rPr lang="es-ES" sz="2800" dirty="0"/>
              <a:t>ORGANIZACIÓN</a:t>
            </a:r>
          </a:p>
        </p:txBody>
      </p:sp>
      <p:pic>
        <p:nvPicPr>
          <p:cNvPr id="55302" name="Picture 6" descr="MPj043838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1844675"/>
            <a:ext cx="5184775" cy="3654425"/>
          </a:xfrm>
        </p:spPr>
      </p:pic>
      <p:pic>
        <p:nvPicPr>
          <p:cNvPr id="55309" name="Picture 13" descr="MPj0409022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4149725"/>
            <a:ext cx="218757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974</Words>
  <Application>Microsoft Office PowerPoint</Application>
  <PresentationFormat>Presentación en pantalla (4:3)</PresentationFormat>
  <Paragraphs>241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Diapositiva 1</vt:lpstr>
      <vt:lpstr>Diapositiva 2</vt:lpstr>
      <vt:lpstr>FINES DE LA UNIVERSIDAD</vt:lpstr>
      <vt:lpstr>VIDA UNIVERSITARIA</vt:lpstr>
      <vt:lpstr>VIDA UNIVERSITARIA</vt:lpstr>
      <vt:lpstr>CLASE MAGISTRAL Presentación clara y sistemática de unos contenidos </vt:lpstr>
      <vt:lpstr>TRABAJO EN EQUIPO</vt:lpstr>
      <vt:lpstr>PORTAFOLIO Es una guía de aprendizaje que sirve para seguir el estudio de la disciplina: contenidos, sugerencias, dossier de materiales, dificultades, fórmulas para resolverlas, sugerencia de actividades,autoevaluación,etc .</vt:lpstr>
      <vt:lpstr>LABORATORIO</vt:lpstr>
      <vt:lpstr> PRÁCTICAS REALES </vt:lpstr>
      <vt:lpstr>EXAMEN  TIPO TEST </vt:lpstr>
      <vt:lpstr>EXAMEN DE DESARROLLO </vt:lpstr>
      <vt:lpstr>SERVICIO ATENCIÓN PSICOLÓGICA UCLM</vt:lpstr>
      <vt:lpstr>   SERVICIO ATENCIÓN PSICOLOGICA   CAMPUS DE TOLEDO  UCLM</vt:lpstr>
      <vt:lpstr>VIDA UNIVERSITARIA</vt:lpstr>
      <vt:lpstr>Diapositiva 16</vt:lpstr>
      <vt:lpstr>Diapositiva 17</vt:lpstr>
      <vt:lpstr>CAMPUS DE ALBACETE</vt:lpstr>
      <vt:lpstr>CAMPUS DE CUENCA</vt:lpstr>
      <vt:lpstr>CAMPUS DE TALAVERA DE LA REINA</vt:lpstr>
      <vt:lpstr>CAMPUS DE CIUDAD REAL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ALUMNOS DE ERASMUS ADAPTACIONES CURRICULARES</vt:lpstr>
      <vt:lpstr>Diapositiva 29</vt:lpstr>
      <vt:lpstr>Diapositiva 30</vt:lpstr>
      <vt:lpstr>Diapositiva 31</vt:lpstr>
      <vt:lpstr>     PROGRAMAS INCLUSIVOS       ONCE: adaptaciones de acceso       SAP: programa de estrategias       de aprendizaje</vt:lpstr>
      <vt:lpstr>   Equipo de apoyo inclusivo </vt:lpstr>
      <vt:lpstr>Programas inclusivos  Profesores colaboradores</vt:lpstr>
      <vt:lpstr>VIDA UNIVERSITARIA</vt:lpstr>
      <vt:lpstr>VIDA UNIVERSITARIA</vt:lpstr>
      <vt:lpstr>VIDA UNIVERSITARIA</vt:lpstr>
      <vt:lpstr>VIDA UNIVERSITARIA</vt:lpstr>
      <vt:lpstr>VIDA UNIVERSITARIA</vt:lpstr>
      <vt:lpstr>Diapositiva 40</vt:lpstr>
      <vt:lpstr>Diapositiva 41</vt:lpstr>
      <vt:lpstr>Diapositiva 42</vt:lpstr>
      <vt:lpstr>Diapositiva 43</vt:lpstr>
      <vt:lpstr>Diapositiva 44</vt:lpstr>
      <vt:lpstr>VIDA UNIVERSITARIA</vt:lpstr>
      <vt:lpstr>VIDA UNIVERSITARIA</vt:lpstr>
      <vt:lpstr>VIDA UNIVERSITARIA</vt:lpstr>
      <vt:lpstr>Diapositiva 48</vt:lpstr>
      <vt:lpstr>Diapositiva 49</vt:lpstr>
      <vt:lpstr>VIDA UNIVERSITARIA</vt:lpstr>
    </vt:vector>
  </TitlesOfParts>
  <Company>Universidad de Castilla-La Mancha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Carmen.Carpio</dc:creator>
  <cp:lastModifiedBy>uclm</cp:lastModifiedBy>
  <cp:revision>79</cp:revision>
  <dcterms:created xsi:type="dcterms:W3CDTF">2013-01-17T09:54:35Z</dcterms:created>
  <dcterms:modified xsi:type="dcterms:W3CDTF">2013-06-29T11:25:53Z</dcterms:modified>
</cp:coreProperties>
</file>