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04" r:id="rId5"/>
    <p:sldId id="531" r:id="rId6"/>
    <p:sldId id="570" r:id="rId7"/>
    <p:sldId id="615" r:id="rId8"/>
    <p:sldId id="537" r:id="rId9"/>
    <p:sldId id="521" r:id="rId10"/>
    <p:sldId id="473" r:id="rId11"/>
    <p:sldId id="522" r:id="rId12"/>
    <p:sldId id="568" r:id="rId13"/>
    <p:sldId id="536" r:id="rId14"/>
    <p:sldId id="614" r:id="rId15"/>
    <p:sldId id="525" r:id="rId16"/>
    <p:sldId id="587" r:id="rId17"/>
    <p:sldId id="526" r:id="rId18"/>
    <p:sldId id="527" r:id="rId19"/>
    <p:sldId id="617" r:id="rId20"/>
    <p:sldId id="528" r:id="rId21"/>
    <p:sldId id="529" r:id="rId22"/>
    <p:sldId id="618" r:id="rId23"/>
    <p:sldId id="566" r:id="rId24"/>
    <p:sldId id="484" r:id="rId25"/>
    <p:sldId id="509" r:id="rId26"/>
    <p:sldId id="610" r:id="rId27"/>
    <p:sldId id="611" r:id="rId28"/>
    <p:sldId id="583" r:id="rId29"/>
    <p:sldId id="546" r:id="rId30"/>
    <p:sldId id="565" r:id="rId31"/>
    <p:sldId id="620" r:id="rId32"/>
    <p:sldId id="619" r:id="rId33"/>
  </p:sldIdLst>
  <p:sldSz cx="9906000" cy="6858000" type="A4"/>
  <p:notesSz cx="6797675" cy="9926638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MANUEL CHICHARRO HIGUERA" initials="JMCH" lastIdx="1" clrIdx="0">
    <p:extLst>
      <p:ext uri="{19B8F6BF-5375-455C-9EA6-DF929625EA0E}">
        <p15:presenceInfo xmlns:p15="http://schemas.microsoft.com/office/powerpoint/2012/main" userId="S::JoseManuel.Chicharro@uclm.es::12ec97db-9a6b-4de2-b509-dfaa086fd4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AC3"/>
    <a:srgbClr val="BE0033"/>
    <a:srgbClr val="9D1730"/>
    <a:srgbClr val="F3ABB9"/>
    <a:srgbClr val="E96981"/>
    <a:srgbClr val="456687"/>
    <a:srgbClr val="336699"/>
    <a:srgbClr val="1F4F7B"/>
    <a:srgbClr val="24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4BE4C-ABC8-4E28-B6B6-624B285C3FFC}" v="4" dt="2022-05-26T07:57:57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 autoAdjust="0"/>
    <p:restoredTop sz="88634" autoAdjust="0"/>
  </p:normalViewPr>
  <p:slideViewPr>
    <p:cSldViewPr snapToGrid="0">
      <p:cViewPr varScale="1">
        <p:scale>
          <a:sx n="143" d="100"/>
          <a:sy n="143" d="100"/>
        </p:scale>
        <p:origin x="1892" y="68"/>
      </p:cViewPr>
      <p:guideLst>
        <p:guide orient="horz" pos="2001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Manuel Chicharro Higuera" userId="12ec97db-9a6b-4de2-b509-dfaa086fd4b2" providerId="ADAL" clId="{BFF4BE4C-ABC8-4E28-B6B6-624B285C3FFC}"/>
    <pc:docChg chg="custSel modSld">
      <pc:chgData name="José Manuel Chicharro Higuera" userId="12ec97db-9a6b-4de2-b509-dfaa086fd4b2" providerId="ADAL" clId="{BFF4BE4C-ABC8-4E28-B6B6-624B285C3FFC}" dt="2022-05-26T07:58:14.493" v="185" actId="1076"/>
      <pc:docMkLst>
        <pc:docMk/>
      </pc:docMkLst>
      <pc:sldChg chg="modSp mod">
        <pc:chgData name="José Manuel Chicharro Higuera" userId="12ec97db-9a6b-4de2-b509-dfaa086fd4b2" providerId="ADAL" clId="{BFF4BE4C-ABC8-4E28-B6B6-624B285C3FFC}" dt="2022-05-26T05:27:22.312" v="3" actId="14100"/>
        <pc:sldMkLst>
          <pc:docMk/>
          <pc:sldMk cId="2690172162" sldId="525"/>
        </pc:sldMkLst>
        <pc:graphicFrameChg chg="modGraphic">
          <ac:chgData name="José Manuel Chicharro Higuera" userId="12ec97db-9a6b-4de2-b509-dfaa086fd4b2" providerId="ADAL" clId="{BFF4BE4C-ABC8-4E28-B6B6-624B285C3FFC}" dt="2022-05-26T05:27:22.312" v="3" actId="14100"/>
          <ac:graphicFrameMkLst>
            <pc:docMk/>
            <pc:sldMk cId="2690172162" sldId="525"/>
            <ac:graphicFrameMk id="14" creationId="{D2DF97BD-3952-49D8-B709-04ACBFD0A39F}"/>
          </ac:graphicFrameMkLst>
        </pc:graphicFrameChg>
      </pc:sldChg>
      <pc:sldChg chg="modSp mod">
        <pc:chgData name="José Manuel Chicharro Higuera" userId="12ec97db-9a6b-4de2-b509-dfaa086fd4b2" providerId="ADAL" clId="{BFF4BE4C-ABC8-4E28-B6B6-624B285C3FFC}" dt="2022-05-26T05:28:03.124" v="6" actId="14100"/>
        <pc:sldMkLst>
          <pc:docMk/>
          <pc:sldMk cId="2920374524" sldId="526"/>
        </pc:sldMkLst>
        <pc:graphicFrameChg chg="modGraphic">
          <ac:chgData name="José Manuel Chicharro Higuera" userId="12ec97db-9a6b-4de2-b509-dfaa086fd4b2" providerId="ADAL" clId="{BFF4BE4C-ABC8-4E28-B6B6-624B285C3FFC}" dt="2022-05-26T05:28:03.124" v="6" actId="14100"/>
          <ac:graphicFrameMkLst>
            <pc:docMk/>
            <pc:sldMk cId="2920374524" sldId="526"/>
            <ac:graphicFrameMk id="14" creationId="{748B07CB-152E-47D8-BB7C-68510E95BFFC}"/>
          </ac:graphicFrameMkLst>
        </pc:graphicFrameChg>
      </pc:sldChg>
      <pc:sldChg chg="modSp mod">
        <pc:chgData name="José Manuel Chicharro Higuera" userId="12ec97db-9a6b-4de2-b509-dfaa086fd4b2" providerId="ADAL" clId="{BFF4BE4C-ABC8-4E28-B6B6-624B285C3FFC}" dt="2022-05-26T05:28:27.100" v="9" actId="14100"/>
        <pc:sldMkLst>
          <pc:docMk/>
          <pc:sldMk cId="953873906" sldId="527"/>
        </pc:sldMkLst>
        <pc:graphicFrameChg chg="modGraphic">
          <ac:chgData name="José Manuel Chicharro Higuera" userId="12ec97db-9a6b-4de2-b509-dfaa086fd4b2" providerId="ADAL" clId="{BFF4BE4C-ABC8-4E28-B6B6-624B285C3FFC}" dt="2022-05-26T05:28:27.100" v="9" actId="14100"/>
          <ac:graphicFrameMkLst>
            <pc:docMk/>
            <pc:sldMk cId="953873906" sldId="527"/>
            <ac:graphicFrameMk id="14" creationId="{C5E7CF17-2222-48AF-A23D-1C15D2F2F62D}"/>
          </ac:graphicFrameMkLst>
        </pc:graphicFrameChg>
      </pc:sldChg>
      <pc:sldChg chg="modSp mod">
        <pc:chgData name="José Manuel Chicharro Higuera" userId="12ec97db-9a6b-4de2-b509-dfaa086fd4b2" providerId="ADAL" clId="{BFF4BE4C-ABC8-4E28-B6B6-624B285C3FFC}" dt="2022-05-26T05:28:47.984" v="12" actId="14100"/>
        <pc:sldMkLst>
          <pc:docMk/>
          <pc:sldMk cId="1338947810" sldId="528"/>
        </pc:sldMkLst>
        <pc:graphicFrameChg chg="modGraphic">
          <ac:chgData name="José Manuel Chicharro Higuera" userId="12ec97db-9a6b-4de2-b509-dfaa086fd4b2" providerId="ADAL" clId="{BFF4BE4C-ABC8-4E28-B6B6-624B285C3FFC}" dt="2022-05-26T05:28:47.984" v="12" actId="14100"/>
          <ac:graphicFrameMkLst>
            <pc:docMk/>
            <pc:sldMk cId="1338947810" sldId="528"/>
            <ac:graphicFrameMk id="14" creationId="{92896799-8043-47FE-851B-00FA09101C46}"/>
          </ac:graphicFrameMkLst>
        </pc:graphicFrameChg>
      </pc:sldChg>
      <pc:sldChg chg="addSp modSp mod">
        <pc:chgData name="José Manuel Chicharro Higuera" userId="12ec97db-9a6b-4de2-b509-dfaa086fd4b2" providerId="ADAL" clId="{BFF4BE4C-ABC8-4E28-B6B6-624B285C3FFC}" dt="2022-05-26T07:58:14.493" v="185" actId="1076"/>
        <pc:sldMkLst>
          <pc:docMk/>
          <pc:sldMk cId="2433803506" sldId="529"/>
        </pc:sldMkLst>
        <pc:spChg chg="add mod">
          <ac:chgData name="José Manuel Chicharro Higuera" userId="12ec97db-9a6b-4de2-b509-dfaa086fd4b2" providerId="ADAL" clId="{BFF4BE4C-ABC8-4E28-B6B6-624B285C3FFC}" dt="2022-05-26T07:58:14.493" v="185" actId="1076"/>
          <ac:spMkLst>
            <pc:docMk/>
            <pc:sldMk cId="2433803506" sldId="529"/>
            <ac:spMk id="2" creationId="{A874F56D-DFAE-41CA-97BE-FC310231A1EE}"/>
          </ac:spMkLst>
        </pc:spChg>
        <pc:graphicFrameChg chg="mod modGraphic">
          <ac:chgData name="José Manuel Chicharro Higuera" userId="12ec97db-9a6b-4de2-b509-dfaa086fd4b2" providerId="ADAL" clId="{BFF4BE4C-ABC8-4E28-B6B6-624B285C3FFC}" dt="2022-05-26T07:58:13.510" v="184" actId="947"/>
          <ac:graphicFrameMkLst>
            <pc:docMk/>
            <pc:sldMk cId="2433803506" sldId="529"/>
            <ac:graphicFrameMk id="13" creationId="{A2F210EB-A464-416E-AB74-A7095EEE81A8}"/>
          </ac:graphicFrameMkLst>
        </pc:graphicFrameChg>
      </pc:sldChg>
      <pc:sldChg chg="modSp mod">
        <pc:chgData name="José Manuel Chicharro Higuera" userId="12ec97db-9a6b-4de2-b509-dfaa086fd4b2" providerId="ADAL" clId="{BFF4BE4C-ABC8-4E28-B6B6-624B285C3FFC}" dt="2022-05-26T07:48:21.284" v="139" actId="14100"/>
        <pc:sldMkLst>
          <pc:docMk/>
          <pc:sldMk cId="1136980527" sldId="546"/>
        </pc:sldMkLst>
        <pc:graphicFrameChg chg="modGraphic">
          <ac:chgData name="José Manuel Chicharro Higuera" userId="12ec97db-9a6b-4de2-b509-dfaa086fd4b2" providerId="ADAL" clId="{BFF4BE4C-ABC8-4E28-B6B6-624B285C3FFC}" dt="2022-05-26T07:48:21.284" v="139" actId="14100"/>
          <ac:graphicFrameMkLst>
            <pc:docMk/>
            <pc:sldMk cId="1136980527" sldId="546"/>
            <ac:graphicFrameMk id="2" creationId="{54F290A7-E228-4084-AB53-C5A6194BFED3}"/>
          </ac:graphicFrameMkLst>
        </pc:graphicFrameChg>
      </pc:sldChg>
      <pc:sldChg chg="modSp mod">
        <pc:chgData name="José Manuel Chicharro Higuera" userId="12ec97db-9a6b-4de2-b509-dfaa086fd4b2" providerId="ADAL" clId="{BFF4BE4C-ABC8-4E28-B6B6-624B285C3FFC}" dt="2022-05-26T07:47:57.561" v="137" actId="20577"/>
        <pc:sldMkLst>
          <pc:docMk/>
          <pc:sldMk cId="3373808891" sldId="587"/>
        </pc:sldMkLst>
        <pc:graphicFrameChg chg="modGraphic">
          <ac:chgData name="José Manuel Chicharro Higuera" userId="12ec97db-9a6b-4de2-b509-dfaa086fd4b2" providerId="ADAL" clId="{BFF4BE4C-ABC8-4E28-B6B6-624B285C3FFC}" dt="2022-05-26T07:47:57.561" v="137" actId="20577"/>
          <ac:graphicFrameMkLst>
            <pc:docMk/>
            <pc:sldMk cId="3373808891" sldId="587"/>
            <ac:graphicFrameMk id="3" creationId="{D21B8119-6B6D-4B92-A946-9609EC09668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7252C-04E4-475C-AB65-80B694D9DD85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682DB14-45C8-4EE7-99ED-45CF60AB4106}">
      <dgm:prSet phldrT="[Texto]"/>
      <dgm:spPr/>
      <dgm:t>
        <a:bodyPr/>
        <a:lstStyle/>
        <a:p>
          <a:r>
            <a:rPr lang="es-ES" dirty="0"/>
            <a:t>Diseño y planificación de las asignaturas </a:t>
          </a:r>
          <a:r>
            <a:rPr lang="es-ES" dirty="0">
              <a:solidFill>
                <a:schemeClr val="bg1">
                  <a:lumMod val="85000"/>
                </a:schemeClr>
              </a:solidFill>
            </a:rPr>
            <a:t>(Programación , </a:t>
          </a:r>
          <a:r>
            <a:rPr lang="es-ES" dirty="0" err="1">
              <a:solidFill>
                <a:schemeClr val="bg1">
                  <a:lumMod val="85000"/>
                </a:schemeClr>
              </a:solidFill>
            </a:rPr>
            <a:t>GuiaE</a:t>
          </a:r>
          <a:r>
            <a:rPr lang="es-ES" dirty="0">
              <a:solidFill>
                <a:schemeClr val="bg1">
                  <a:lumMod val="85000"/>
                </a:schemeClr>
              </a:solidFill>
            </a:rPr>
            <a:t>, Calendario actividades)</a:t>
          </a:r>
          <a:r>
            <a:rPr lang="es-ES" dirty="0"/>
            <a:t> </a:t>
          </a:r>
        </a:p>
      </dgm:t>
    </dgm:pt>
    <dgm:pt modelId="{68F90A0B-1498-4905-89A1-0BC2B1F1DB14}" type="parTrans" cxnId="{92625079-112D-4BEE-A699-24D89DBF0DC1}">
      <dgm:prSet/>
      <dgm:spPr/>
      <dgm:t>
        <a:bodyPr/>
        <a:lstStyle/>
        <a:p>
          <a:endParaRPr lang="es-ES"/>
        </a:p>
      </dgm:t>
    </dgm:pt>
    <dgm:pt modelId="{EFC34D0B-6654-4BC2-A29F-9C8D9F403DC8}" type="sibTrans" cxnId="{92625079-112D-4BEE-A699-24D89DBF0DC1}">
      <dgm:prSet/>
      <dgm:spPr/>
      <dgm:t>
        <a:bodyPr/>
        <a:lstStyle/>
        <a:p>
          <a:endParaRPr lang="es-ES"/>
        </a:p>
      </dgm:t>
    </dgm:pt>
    <dgm:pt modelId="{E7113DB7-61A5-42DF-8B7D-085F7ADBDA5C}">
      <dgm:prSet phldrT="[Texto]"/>
      <dgm:spPr/>
      <dgm:t>
        <a:bodyPr/>
        <a:lstStyle/>
        <a:p>
          <a:r>
            <a:rPr lang="es-ES" b="1" dirty="0"/>
            <a:t>Impartición</a:t>
          </a:r>
          <a:r>
            <a:rPr lang="es-ES" dirty="0"/>
            <a:t> de las asignaturas</a:t>
          </a:r>
        </a:p>
        <a:p>
          <a:r>
            <a:rPr lang="es-ES" dirty="0">
              <a:solidFill>
                <a:schemeClr val="bg1">
                  <a:lumMod val="85000"/>
                </a:schemeClr>
              </a:solidFill>
            </a:rPr>
            <a:t>(Metodologías docentes, Evaluación y Coordinación)</a:t>
          </a:r>
          <a:endParaRPr lang="es-ES" dirty="0"/>
        </a:p>
      </dgm:t>
    </dgm:pt>
    <dgm:pt modelId="{23A24559-1057-4B0B-9895-B501900D40E2}" type="parTrans" cxnId="{499B00B1-8A1E-4A2C-BCD7-916C73B01B6A}">
      <dgm:prSet/>
      <dgm:spPr/>
      <dgm:t>
        <a:bodyPr/>
        <a:lstStyle/>
        <a:p>
          <a:endParaRPr lang="es-ES"/>
        </a:p>
      </dgm:t>
    </dgm:pt>
    <dgm:pt modelId="{B66C77B2-6780-4BB0-BE83-86B473E95D36}" type="sibTrans" cxnId="{499B00B1-8A1E-4A2C-BCD7-916C73B01B6A}">
      <dgm:prSet/>
      <dgm:spPr/>
      <dgm:t>
        <a:bodyPr/>
        <a:lstStyle/>
        <a:p>
          <a:endParaRPr lang="es-ES"/>
        </a:p>
      </dgm:t>
    </dgm:pt>
    <dgm:pt modelId="{4CB73241-E8E0-442A-A587-88BE046E887E}">
      <dgm:prSet phldrT="[Texto]" custT="1"/>
      <dgm:spPr/>
      <dgm:t>
        <a:bodyPr/>
        <a:lstStyle/>
        <a:p>
          <a:r>
            <a:rPr lang="es-ES" sz="2100" b="1" dirty="0"/>
            <a:t>Autoevaluación de la actividad docente 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(Resultados, reflexión, análisis de puntos fuertes y débiles)</a:t>
          </a:r>
        </a:p>
      </dgm:t>
    </dgm:pt>
    <dgm:pt modelId="{6BAED651-6E4C-4343-8515-4D4A87B88F1D}" type="parTrans" cxnId="{FF1EB0F2-E66C-4DFD-92AA-61F1E371B2C5}">
      <dgm:prSet/>
      <dgm:spPr/>
      <dgm:t>
        <a:bodyPr/>
        <a:lstStyle/>
        <a:p>
          <a:endParaRPr lang="es-ES"/>
        </a:p>
      </dgm:t>
    </dgm:pt>
    <dgm:pt modelId="{2B3D1DD7-C9EC-4CAF-A514-8B4B090E8F22}" type="sibTrans" cxnId="{FF1EB0F2-E66C-4DFD-92AA-61F1E371B2C5}">
      <dgm:prSet/>
      <dgm:spPr/>
      <dgm:t>
        <a:bodyPr/>
        <a:lstStyle/>
        <a:p>
          <a:endParaRPr lang="es-ES"/>
        </a:p>
      </dgm:t>
    </dgm:pt>
    <dgm:pt modelId="{19848AAC-73D8-4836-B5F4-8A5EF021B5E3}">
      <dgm:prSet phldrT="[Texto]" custT="1"/>
      <dgm:spPr/>
      <dgm:t>
        <a:bodyPr/>
        <a:lstStyle/>
        <a:p>
          <a:r>
            <a:rPr lang="es-ES" sz="2000" b="1" dirty="0"/>
            <a:t>Mejora continua de la actividad docente 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(Formación continua, Innovación educativa y acciones de mejora)</a:t>
          </a:r>
        </a:p>
      </dgm:t>
    </dgm:pt>
    <dgm:pt modelId="{C9045AC0-928D-4420-AD9B-2EC926250CEA}" type="parTrans" cxnId="{9A134E6A-1783-4437-B8DB-286BA76BF86B}">
      <dgm:prSet/>
      <dgm:spPr/>
      <dgm:t>
        <a:bodyPr/>
        <a:lstStyle/>
        <a:p>
          <a:endParaRPr lang="es-ES"/>
        </a:p>
      </dgm:t>
    </dgm:pt>
    <dgm:pt modelId="{C2B991AB-14B9-4DDF-8F44-5BE3680DB07E}" type="sibTrans" cxnId="{9A134E6A-1783-4437-B8DB-286BA76BF86B}">
      <dgm:prSet/>
      <dgm:spPr/>
      <dgm:t>
        <a:bodyPr/>
        <a:lstStyle/>
        <a:p>
          <a:endParaRPr lang="es-ES"/>
        </a:p>
      </dgm:t>
    </dgm:pt>
    <dgm:pt modelId="{5743555D-B3FC-4EA8-A867-83C058C3AE3C}" type="pres">
      <dgm:prSet presAssocID="{0CF7252C-04E4-475C-AB65-80B694D9DD85}" presName="Name0" presStyleCnt="0">
        <dgm:presLayoutVars>
          <dgm:dir/>
          <dgm:resizeHandles val="exact"/>
        </dgm:presLayoutVars>
      </dgm:prSet>
      <dgm:spPr/>
    </dgm:pt>
    <dgm:pt modelId="{AB6750FC-759F-4630-9084-1E75CAFD4C00}" type="pres">
      <dgm:prSet presAssocID="{0CF7252C-04E4-475C-AB65-80B694D9DD85}" presName="cycle" presStyleCnt="0"/>
      <dgm:spPr/>
    </dgm:pt>
    <dgm:pt modelId="{3BC050B3-4F04-40CA-820D-BF726C955C3D}" type="pres">
      <dgm:prSet presAssocID="{A682DB14-45C8-4EE7-99ED-45CF60AB4106}" presName="nodeFirstNode" presStyleLbl="node1" presStyleIdx="0" presStyleCnt="4">
        <dgm:presLayoutVars>
          <dgm:bulletEnabled val="1"/>
        </dgm:presLayoutVars>
      </dgm:prSet>
      <dgm:spPr/>
    </dgm:pt>
    <dgm:pt modelId="{9EAE148C-89C9-4E9C-B287-566C0BAA81BC}" type="pres">
      <dgm:prSet presAssocID="{EFC34D0B-6654-4BC2-A29F-9C8D9F403DC8}" presName="sibTransFirstNode" presStyleLbl="bgShp" presStyleIdx="0" presStyleCnt="1" custScaleX="165992"/>
      <dgm:spPr/>
    </dgm:pt>
    <dgm:pt modelId="{961C89B2-F2F6-4A1D-8C99-6640A5FB0E9E}" type="pres">
      <dgm:prSet presAssocID="{E7113DB7-61A5-42DF-8B7D-085F7ADBDA5C}" presName="nodeFollowingNodes" presStyleLbl="node1" presStyleIdx="1" presStyleCnt="4" custRadScaleRad="170364" custRadScaleInc="1567">
        <dgm:presLayoutVars>
          <dgm:bulletEnabled val="1"/>
        </dgm:presLayoutVars>
      </dgm:prSet>
      <dgm:spPr/>
    </dgm:pt>
    <dgm:pt modelId="{A30B26A5-8E66-47AD-AE5F-5D4051BEEAB4}" type="pres">
      <dgm:prSet presAssocID="{4CB73241-E8E0-442A-A587-88BE046E887E}" presName="nodeFollowingNodes" presStyleLbl="node1" presStyleIdx="2" presStyleCnt="4">
        <dgm:presLayoutVars>
          <dgm:bulletEnabled val="1"/>
        </dgm:presLayoutVars>
      </dgm:prSet>
      <dgm:spPr/>
    </dgm:pt>
    <dgm:pt modelId="{692E305D-9C8D-48A2-A491-76CC8F922D02}" type="pres">
      <dgm:prSet presAssocID="{19848AAC-73D8-4836-B5F4-8A5EF021B5E3}" presName="nodeFollowingNodes" presStyleLbl="node1" presStyleIdx="3" presStyleCnt="4" custRadScaleRad="171484" custRadScaleInc="-1374">
        <dgm:presLayoutVars>
          <dgm:bulletEnabled val="1"/>
        </dgm:presLayoutVars>
      </dgm:prSet>
      <dgm:spPr/>
    </dgm:pt>
  </dgm:ptLst>
  <dgm:cxnLst>
    <dgm:cxn modelId="{20480801-5D9A-408C-AA91-FC5733F729B7}" type="presOf" srcId="{19848AAC-73D8-4836-B5F4-8A5EF021B5E3}" destId="{692E305D-9C8D-48A2-A491-76CC8F922D02}" srcOrd="0" destOrd="0" presId="urn:microsoft.com/office/officeart/2005/8/layout/cycle3"/>
    <dgm:cxn modelId="{7F28F438-486D-4C1C-9DA7-61F915871873}" type="presOf" srcId="{4CB73241-E8E0-442A-A587-88BE046E887E}" destId="{A30B26A5-8E66-47AD-AE5F-5D4051BEEAB4}" srcOrd="0" destOrd="0" presId="urn:microsoft.com/office/officeart/2005/8/layout/cycle3"/>
    <dgm:cxn modelId="{318F4368-A68A-4000-A2A0-E310A369250B}" type="presOf" srcId="{EFC34D0B-6654-4BC2-A29F-9C8D9F403DC8}" destId="{9EAE148C-89C9-4E9C-B287-566C0BAA81BC}" srcOrd="0" destOrd="0" presId="urn:microsoft.com/office/officeart/2005/8/layout/cycle3"/>
    <dgm:cxn modelId="{27BF3449-9A7D-4B30-B4E9-B0B675FA526E}" type="presOf" srcId="{A682DB14-45C8-4EE7-99ED-45CF60AB4106}" destId="{3BC050B3-4F04-40CA-820D-BF726C955C3D}" srcOrd="0" destOrd="0" presId="urn:microsoft.com/office/officeart/2005/8/layout/cycle3"/>
    <dgm:cxn modelId="{9A134E6A-1783-4437-B8DB-286BA76BF86B}" srcId="{0CF7252C-04E4-475C-AB65-80B694D9DD85}" destId="{19848AAC-73D8-4836-B5F4-8A5EF021B5E3}" srcOrd="3" destOrd="0" parTransId="{C9045AC0-928D-4420-AD9B-2EC926250CEA}" sibTransId="{C2B991AB-14B9-4DDF-8F44-5BE3680DB07E}"/>
    <dgm:cxn modelId="{92625079-112D-4BEE-A699-24D89DBF0DC1}" srcId="{0CF7252C-04E4-475C-AB65-80B694D9DD85}" destId="{A682DB14-45C8-4EE7-99ED-45CF60AB4106}" srcOrd="0" destOrd="0" parTransId="{68F90A0B-1498-4905-89A1-0BC2B1F1DB14}" sibTransId="{EFC34D0B-6654-4BC2-A29F-9C8D9F403DC8}"/>
    <dgm:cxn modelId="{907CD288-B38C-4F46-ACF1-7B3D18A397DC}" type="presOf" srcId="{E7113DB7-61A5-42DF-8B7D-085F7ADBDA5C}" destId="{961C89B2-F2F6-4A1D-8C99-6640A5FB0E9E}" srcOrd="0" destOrd="0" presId="urn:microsoft.com/office/officeart/2005/8/layout/cycle3"/>
    <dgm:cxn modelId="{499B00B1-8A1E-4A2C-BCD7-916C73B01B6A}" srcId="{0CF7252C-04E4-475C-AB65-80B694D9DD85}" destId="{E7113DB7-61A5-42DF-8B7D-085F7ADBDA5C}" srcOrd="1" destOrd="0" parTransId="{23A24559-1057-4B0B-9895-B501900D40E2}" sibTransId="{B66C77B2-6780-4BB0-BE83-86B473E95D36}"/>
    <dgm:cxn modelId="{EFD4FFD7-21DB-4570-B947-B40D6845536A}" type="presOf" srcId="{0CF7252C-04E4-475C-AB65-80B694D9DD85}" destId="{5743555D-B3FC-4EA8-A867-83C058C3AE3C}" srcOrd="0" destOrd="0" presId="urn:microsoft.com/office/officeart/2005/8/layout/cycle3"/>
    <dgm:cxn modelId="{FF1EB0F2-E66C-4DFD-92AA-61F1E371B2C5}" srcId="{0CF7252C-04E4-475C-AB65-80B694D9DD85}" destId="{4CB73241-E8E0-442A-A587-88BE046E887E}" srcOrd="2" destOrd="0" parTransId="{6BAED651-6E4C-4343-8515-4D4A87B88F1D}" sibTransId="{2B3D1DD7-C9EC-4CAF-A514-8B4B090E8F22}"/>
    <dgm:cxn modelId="{A5BDBC81-FEC0-449F-ADDF-C3E0B23B8D1D}" type="presParOf" srcId="{5743555D-B3FC-4EA8-A867-83C058C3AE3C}" destId="{AB6750FC-759F-4630-9084-1E75CAFD4C00}" srcOrd="0" destOrd="0" presId="urn:microsoft.com/office/officeart/2005/8/layout/cycle3"/>
    <dgm:cxn modelId="{204AC802-C753-4978-B453-282C6C8715F0}" type="presParOf" srcId="{AB6750FC-759F-4630-9084-1E75CAFD4C00}" destId="{3BC050B3-4F04-40CA-820D-BF726C955C3D}" srcOrd="0" destOrd="0" presId="urn:microsoft.com/office/officeart/2005/8/layout/cycle3"/>
    <dgm:cxn modelId="{B87CD9EC-73D8-4E4B-9E56-7DACAECC02AF}" type="presParOf" srcId="{AB6750FC-759F-4630-9084-1E75CAFD4C00}" destId="{9EAE148C-89C9-4E9C-B287-566C0BAA81BC}" srcOrd="1" destOrd="0" presId="urn:microsoft.com/office/officeart/2005/8/layout/cycle3"/>
    <dgm:cxn modelId="{5AD6A459-AECB-4E46-86A3-F349D4FBDF17}" type="presParOf" srcId="{AB6750FC-759F-4630-9084-1E75CAFD4C00}" destId="{961C89B2-F2F6-4A1D-8C99-6640A5FB0E9E}" srcOrd="2" destOrd="0" presId="urn:microsoft.com/office/officeart/2005/8/layout/cycle3"/>
    <dgm:cxn modelId="{7A62A62F-E8F7-4D8B-A810-78D86F19053B}" type="presParOf" srcId="{AB6750FC-759F-4630-9084-1E75CAFD4C00}" destId="{A30B26A5-8E66-47AD-AE5F-5D4051BEEAB4}" srcOrd="3" destOrd="0" presId="urn:microsoft.com/office/officeart/2005/8/layout/cycle3"/>
    <dgm:cxn modelId="{D14C830B-8601-432C-999B-A9C9C19BECEE}" type="presParOf" srcId="{AB6750FC-759F-4630-9084-1E75CAFD4C00}" destId="{692E305D-9C8D-48A2-A491-76CC8F922D0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7252C-04E4-475C-AB65-80B694D9DD85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682DB14-45C8-4EE7-99ED-45CF60AB4106}">
      <dgm:prSet phldrT="[Texto]"/>
      <dgm:spPr/>
      <dgm:t>
        <a:bodyPr/>
        <a:lstStyle/>
        <a:p>
          <a:r>
            <a:rPr lang="es-ES" b="1" dirty="0"/>
            <a:t>Preparación </a:t>
          </a:r>
          <a:r>
            <a:rPr lang="es-ES" dirty="0">
              <a:solidFill>
                <a:schemeClr val="bg1">
                  <a:lumMod val="85000"/>
                </a:schemeClr>
              </a:solidFill>
            </a:rPr>
            <a:t>(Creación de programación y </a:t>
          </a:r>
          <a:r>
            <a:rPr lang="es-ES" dirty="0" err="1">
              <a:solidFill>
                <a:schemeClr val="bg1">
                  <a:lumMod val="85000"/>
                </a:schemeClr>
              </a:solidFill>
            </a:rPr>
            <a:t>GuiaE</a:t>
          </a:r>
          <a:r>
            <a:rPr lang="es-ES" dirty="0">
              <a:solidFill>
                <a:schemeClr val="bg1">
                  <a:lumMod val="85000"/>
                </a:schemeClr>
              </a:solidFill>
            </a:rPr>
            <a:t> según memoria en vigor)</a:t>
          </a:r>
          <a:r>
            <a:rPr lang="es-ES" dirty="0"/>
            <a:t> </a:t>
          </a:r>
        </a:p>
      </dgm:t>
    </dgm:pt>
    <dgm:pt modelId="{68F90A0B-1498-4905-89A1-0BC2B1F1DB14}" type="parTrans" cxnId="{92625079-112D-4BEE-A699-24D89DBF0DC1}">
      <dgm:prSet/>
      <dgm:spPr/>
      <dgm:t>
        <a:bodyPr/>
        <a:lstStyle/>
        <a:p>
          <a:endParaRPr lang="es-ES"/>
        </a:p>
      </dgm:t>
    </dgm:pt>
    <dgm:pt modelId="{EFC34D0B-6654-4BC2-A29F-9C8D9F403DC8}" type="sibTrans" cxnId="{92625079-112D-4BEE-A699-24D89DBF0DC1}">
      <dgm:prSet/>
      <dgm:spPr/>
      <dgm:t>
        <a:bodyPr/>
        <a:lstStyle/>
        <a:p>
          <a:endParaRPr lang="es-ES"/>
        </a:p>
      </dgm:t>
    </dgm:pt>
    <dgm:pt modelId="{E7113DB7-61A5-42DF-8B7D-085F7ADBDA5C}">
      <dgm:prSet phldrT="[Texto]"/>
      <dgm:spPr/>
      <dgm:t>
        <a:bodyPr/>
        <a:lstStyle/>
        <a:p>
          <a:r>
            <a:rPr lang="es-ES" b="1" dirty="0"/>
            <a:t>Desarrollo</a:t>
          </a:r>
          <a:endParaRPr lang="es-ES" dirty="0"/>
        </a:p>
        <a:p>
          <a:r>
            <a:rPr lang="es-ES" dirty="0">
              <a:solidFill>
                <a:schemeClr val="bg1">
                  <a:lumMod val="85000"/>
                </a:schemeClr>
              </a:solidFill>
            </a:rPr>
            <a:t>(Coordinación, control de asistencia, realización de tutorización)</a:t>
          </a:r>
          <a:endParaRPr lang="es-ES" dirty="0"/>
        </a:p>
      </dgm:t>
    </dgm:pt>
    <dgm:pt modelId="{23A24559-1057-4B0B-9895-B501900D40E2}" type="parTrans" cxnId="{499B00B1-8A1E-4A2C-BCD7-916C73B01B6A}">
      <dgm:prSet/>
      <dgm:spPr/>
      <dgm:t>
        <a:bodyPr/>
        <a:lstStyle/>
        <a:p>
          <a:endParaRPr lang="es-ES"/>
        </a:p>
      </dgm:t>
    </dgm:pt>
    <dgm:pt modelId="{B66C77B2-6780-4BB0-BE83-86B473E95D36}" type="sibTrans" cxnId="{499B00B1-8A1E-4A2C-BCD7-916C73B01B6A}">
      <dgm:prSet/>
      <dgm:spPr/>
      <dgm:t>
        <a:bodyPr/>
        <a:lstStyle/>
        <a:p>
          <a:endParaRPr lang="es-ES"/>
        </a:p>
      </dgm:t>
    </dgm:pt>
    <dgm:pt modelId="{4CB73241-E8E0-442A-A587-88BE046E887E}">
      <dgm:prSet phldrT="[Texto]" custT="1"/>
      <dgm:spPr/>
      <dgm:t>
        <a:bodyPr/>
        <a:lstStyle/>
        <a:p>
          <a:r>
            <a:rPr lang="es-ES" sz="2100" b="1" dirty="0"/>
            <a:t>Evaluación 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(Aplicación reglamento evaluación, evaluación acorde con EEES, cierre de actas)</a:t>
          </a:r>
        </a:p>
      </dgm:t>
    </dgm:pt>
    <dgm:pt modelId="{6BAED651-6E4C-4343-8515-4D4A87B88F1D}" type="parTrans" cxnId="{FF1EB0F2-E66C-4DFD-92AA-61F1E371B2C5}">
      <dgm:prSet/>
      <dgm:spPr/>
      <dgm:t>
        <a:bodyPr/>
        <a:lstStyle/>
        <a:p>
          <a:endParaRPr lang="es-ES"/>
        </a:p>
      </dgm:t>
    </dgm:pt>
    <dgm:pt modelId="{2B3D1DD7-C9EC-4CAF-A514-8B4B090E8F22}" type="sibTrans" cxnId="{FF1EB0F2-E66C-4DFD-92AA-61F1E371B2C5}">
      <dgm:prSet/>
      <dgm:spPr/>
      <dgm:t>
        <a:bodyPr/>
        <a:lstStyle/>
        <a:p>
          <a:endParaRPr lang="es-ES"/>
        </a:p>
      </dgm:t>
    </dgm:pt>
    <dgm:pt modelId="{19848AAC-73D8-4836-B5F4-8A5EF021B5E3}">
      <dgm:prSet phldrT="[Texto]" custT="1"/>
      <dgm:spPr/>
      <dgm:t>
        <a:bodyPr/>
        <a:lstStyle/>
        <a:p>
          <a:r>
            <a:rPr lang="es-ES" sz="2000" b="1" dirty="0"/>
            <a:t>Análisis y Mejora 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(Reflexión resultados, realización de acciones de mejora, formación permanente)</a:t>
          </a:r>
        </a:p>
      </dgm:t>
    </dgm:pt>
    <dgm:pt modelId="{C9045AC0-928D-4420-AD9B-2EC926250CEA}" type="parTrans" cxnId="{9A134E6A-1783-4437-B8DB-286BA76BF86B}">
      <dgm:prSet/>
      <dgm:spPr/>
      <dgm:t>
        <a:bodyPr/>
        <a:lstStyle/>
        <a:p>
          <a:endParaRPr lang="es-ES"/>
        </a:p>
      </dgm:t>
    </dgm:pt>
    <dgm:pt modelId="{C2B991AB-14B9-4DDF-8F44-5BE3680DB07E}" type="sibTrans" cxnId="{9A134E6A-1783-4437-B8DB-286BA76BF86B}">
      <dgm:prSet/>
      <dgm:spPr/>
      <dgm:t>
        <a:bodyPr/>
        <a:lstStyle/>
        <a:p>
          <a:endParaRPr lang="es-ES"/>
        </a:p>
      </dgm:t>
    </dgm:pt>
    <dgm:pt modelId="{5743555D-B3FC-4EA8-A867-83C058C3AE3C}" type="pres">
      <dgm:prSet presAssocID="{0CF7252C-04E4-475C-AB65-80B694D9DD85}" presName="Name0" presStyleCnt="0">
        <dgm:presLayoutVars>
          <dgm:dir/>
          <dgm:resizeHandles val="exact"/>
        </dgm:presLayoutVars>
      </dgm:prSet>
      <dgm:spPr/>
    </dgm:pt>
    <dgm:pt modelId="{AB6750FC-759F-4630-9084-1E75CAFD4C00}" type="pres">
      <dgm:prSet presAssocID="{0CF7252C-04E4-475C-AB65-80B694D9DD85}" presName="cycle" presStyleCnt="0"/>
      <dgm:spPr/>
    </dgm:pt>
    <dgm:pt modelId="{3BC050B3-4F04-40CA-820D-BF726C955C3D}" type="pres">
      <dgm:prSet presAssocID="{A682DB14-45C8-4EE7-99ED-45CF60AB4106}" presName="nodeFirstNode" presStyleLbl="node1" presStyleIdx="0" presStyleCnt="4">
        <dgm:presLayoutVars>
          <dgm:bulletEnabled val="1"/>
        </dgm:presLayoutVars>
      </dgm:prSet>
      <dgm:spPr/>
    </dgm:pt>
    <dgm:pt modelId="{9EAE148C-89C9-4E9C-B287-566C0BAA81BC}" type="pres">
      <dgm:prSet presAssocID="{EFC34D0B-6654-4BC2-A29F-9C8D9F403DC8}" presName="sibTransFirstNode" presStyleLbl="bgShp" presStyleIdx="0" presStyleCnt="1" custScaleX="165992"/>
      <dgm:spPr/>
    </dgm:pt>
    <dgm:pt modelId="{961C89B2-F2F6-4A1D-8C99-6640A5FB0E9E}" type="pres">
      <dgm:prSet presAssocID="{E7113DB7-61A5-42DF-8B7D-085F7ADBDA5C}" presName="nodeFollowingNodes" presStyleLbl="node1" presStyleIdx="1" presStyleCnt="4" custRadScaleRad="170364" custRadScaleInc="1567">
        <dgm:presLayoutVars>
          <dgm:bulletEnabled val="1"/>
        </dgm:presLayoutVars>
      </dgm:prSet>
      <dgm:spPr/>
    </dgm:pt>
    <dgm:pt modelId="{A30B26A5-8E66-47AD-AE5F-5D4051BEEAB4}" type="pres">
      <dgm:prSet presAssocID="{4CB73241-E8E0-442A-A587-88BE046E887E}" presName="nodeFollowingNodes" presStyleLbl="node1" presStyleIdx="2" presStyleCnt="4">
        <dgm:presLayoutVars>
          <dgm:bulletEnabled val="1"/>
        </dgm:presLayoutVars>
      </dgm:prSet>
      <dgm:spPr/>
    </dgm:pt>
    <dgm:pt modelId="{692E305D-9C8D-48A2-A491-76CC8F922D02}" type="pres">
      <dgm:prSet presAssocID="{19848AAC-73D8-4836-B5F4-8A5EF021B5E3}" presName="nodeFollowingNodes" presStyleLbl="node1" presStyleIdx="3" presStyleCnt="4" custRadScaleRad="171484" custRadScaleInc="-1374">
        <dgm:presLayoutVars>
          <dgm:bulletEnabled val="1"/>
        </dgm:presLayoutVars>
      </dgm:prSet>
      <dgm:spPr/>
    </dgm:pt>
  </dgm:ptLst>
  <dgm:cxnLst>
    <dgm:cxn modelId="{20480801-5D9A-408C-AA91-FC5733F729B7}" type="presOf" srcId="{19848AAC-73D8-4836-B5F4-8A5EF021B5E3}" destId="{692E305D-9C8D-48A2-A491-76CC8F922D02}" srcOrd="0" destOrd="0" presId="urn:microsoft.com/office/officeart/2005/8/layout/cycle3"/>
    <dgm:cxn modelId="{7F28F438-486D-4C1C-9DA7-61F915871873}" type="presOf" srcId="{4CB73241-E8E0-442A-A587-88BE046E887E}" destId="{A30B26A5-8E66-47AD-AE5F-5D4051BEEAB4}" srcOrd="0" destOrd="0" presId="urn:microsoft.com/office/officeart/2005/8/layout/cycle3"/>
    <dgm:cxn modelId="{318F4368-A68A-4000-A2A0-E310A369250B}" type="presOf" srcId="{EFC34D0B-6654-4BC2-A29F-9C8D9F403DC8}" destId="{9EAE148C-89C9-4E9C-B287-566C0BAA81BC}" srcOrd="0" destOrd="0" presId="urn:microsoft.com/office/officeart/2005/8/layout/cycle3"/>
    <dgm:cxn modelId="{27BF3449-9A7D-4B30-B4E9-B0B675FA526E}" type="presOf" srcId="{A682DB14-45C8-4EE7-99ED-45CF60AB4106}" destId="{3BC050B3-4F04-40CA-820D-BF726C955C3D}" srcOrd="0" destOrd="0" presId="urn:microsoft.com/office/officeart/2005/8/layout/cycle3"/>
    <dgm:cxn modelId="{9A134E6A-1783-4437-B8DB-286BA76BF86B}" srcId="{0CF7252C-04E4-475C-AB65-80B694D9DD85}" destId="{19848AAC-73D8-4836-B5F4-8A5EF021B5E3}" srcOrd="3" destOrd="0" parTransId="{C9045AC0-928D-4420-AD9B-2EC926250CEA}" sibTransId="{C2B991AB-14B9-4DDF-8F44-5BE3680DB07E}"/>
    <dgm:cxn modelId="{92625079-112D-4BEE-A699-24D89DBF0DC1}" srcId="{0CF7252C-04E4-475C-AB65-80B694D9DD85}" destId="{A682DB14-45C8-4EE7-99ED-45CF60AB4106}" srcOrd="0" destOrd="0" parTransId="{68F90A0B-1498-4905-89A1-0BC2B1F1DB14}" sibTransId="{EFC34D0B-6654-4BC2-A29F-9C8D9F403DC8}"/>
    <dgm:cxn modelId="{907CD288-B38C-4F46-ACF1-7B3D18A397DC}" type="presOf" srcId="{E7113DB7-61A5-42DF-8B7D-085F7ADBDA5C}" destId="{961C89B2-F2F6-4A1D-8C99-6640A5FB0E9E}" srcOrd="0" destOrd="0" presId="urn:microsoft.com/office/officeart/2005/8/layout/cycle3"/>
    <dgm:cxn modelId="{499B00B1-8A1E-4A2C-BCD7-916C73B01B6A}" srcId="{0CF7252C-04E4-475C-AB65-80B694D9DD85}" destId="{E7113DB7-61A5-42DF-8B7D-085F7ADBDA5C}" srcOrd="1" destOrd="0" parTransId="{23A24559-1057-4B0B-9895-B501900D40E2}" sibTransId="{B66C77B2-6780-4BB0-BE83-86B473E95D36}"/>
    <dgm:cxn modelId="{EFD4FFD7-21DB-4570-B947-B40D6845536A}" type="presOf" srcId="{0CF7252C-04E4-475C-AB65-80B694D9DD85}" destId="{5743555D-B3FC-4EA8-A867-83C058C3AE3C}" srcOrd="0" destOrd="0" presId="urn:microsoft.com/office/officeart/2005/8/layout/cycle3"/>
    <dgm:cxn modelId="{FF1EB0F2-E66C-4DFD-92AA-61F1E371B2C5}" srcId="{0CF7252C-04E4-475C-AB65-80B694D9DD85}" destId="{4CB73241-E8E0-442A-A587-88BE046E887E}" srcOrd="2" destOrd="0" parTransId="{6BAED651-6E4C-4343-8515-4D4A87B88F1D}" sibTransId="{2B3D1DD7-C9EC-4CAF-A514-8B4B090E8F22}"/>
    <dgm:cxn modelId="{A5BDBC81-FEC0-449F-ADDF-C3E0B23B8D1D}" type="presParOf" srcId="{5743555D-B3FC-4EA8-A867-83C058C3AE3C}" destId="{AB6750FC-759F-4630-9084-1E75CAFD4C00}" srcOrd="0" destOrd="0" presId="urn:microsoft.com/office/officeart/2005/8/layout/cycle3"/>
    <dgm:cxn modelId="{204AC802-C753-4978-B453-282C6C8715F0}" type="presParOf" srcId="{AB6750FC-759F-4630-9084-1E75CAFD4C00}" destId="{3BC050B3-4F04-40CA-820D-BF726C955C3D}" srcOrd="0" destOrd="0" presId="urn:microsoft.com/office/officeart/2005/8/layout/cycle3"/>
    <dgm:cxn modelId="{B87CD9EC-73D8-4E4B-9E56-7DACAECC02AF}" type="presParOf" srcId="{AB6750FC-759F-4630-9084-1E75CAFD4C00}" destId="{9EAE148C-89C9-4E9C-B287-566C0BAA81BC}" srcOrd="1" destOrd="0" presId="urn:microsoft.com/office/officeart/2005/8/layout/cycle3"/>
    <dgm:cxn modelId="{5AD6A459-AECB-4E46-86A3-F349D4FBDF17}" type="presParOf" srcId="{AB6750FC-759F-4630-9084-1E75CAFD4C00}" destId="{961C89B2-F2F6-4A1D-8C99-6640A5FB0E9E}" srcOrd="2" destOrd="0" presId="urn:microsoft.com/office/officeart/2005/8/layout/cycle3"/>
    <dgm:cxn modelId="{7A62A62F-E8F7-4D8B-A810-78D86F19053B}" type="presParOf" srcId="{AB6750FC-759F-4630-9084-1E75CAFD4C00}" destId="{A30B26A5-8E66-47AD-AE5F-5D4051BEEAB4}" srcOrd="3" destOrd="0" presId="urn:microsoft.com/office/officeart/2005/8/layout/cycle3"/>
    <dgm:cxn modelId="{D14C830B-8601-432C-999B-A9C9C19BECEE}" type="presParOf" srcId="{AB6750FC-759F-4630-9084-1E75CAFD4C00}" destId="{692E305D-9C8D-48A2-A491-76CC8F922D0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7252C-04E4-475C-AB65-80B694D9DD85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682DB14-45C8-4EE7-99ED-45CF60AB4106}">
      <dgm:prSet phldrT="[Texto]"/>
      <dgm:spPr/>
      <dgm:t>
        <a:bodyPr/>
        <a:lstStyle/>
        <a:p>
          <a:r>
            <a:rPr lang="es-ES" dirty="0"/>
            <a:t>Docencia de calidad </a:t>
          </a:r>
          <a:r>
            <a:rPr lang="es-ES" dirty="0">
              <a:solidFill>
                <a:schemeClr val="bg1">
                  <a:lumMod val="85000"/>
                </a:schemeClr>
              </a:solidFill>
            </a:rPr>
            <a:t>(Formación PDI, Innovación docente, SIC)</a:t>
          </a:r>
          <a:r>
            <a:rPr lang="es-ES" dirty="0"/>
            <a:t> </a:t>
          </a:r>
        </a:p>
      </dgm:t>
    </dgm:pt>
    <dgm:pt modelId="{68F90A0B-1498-4905-89A1-0BC2B1F1DB14}" type="parTrans" cxnId="{92625079-112D-4BEE-A699-24D89DBF0DC1}">
      <dgm:prSet/>
      <dgm:spPr/>
      <dgm:t>
        <a:bodyPr/>
        <a:lstStyle/>
        <a:p>
          <a:endParaRPr lang="es-ES"/>
        </a:p>
      </dgm:t>
    </dgm:pt>
    <dgm:pt modelId="{EFC34D0B-6654-4BC2-A29F-9C8D9F403DC8}" type="sibTrans" cxnId="{92625079-112D-4BEE-A699-24D89DBF0DC1}">
      <dgm:prSet/>
      <dgm:spPr/>
      <dgm:t>
        <a:bodyPr/>
        <a:lstStyle/>
        <a:p>
          <a:endParaRPr lang="es-ES"/>
        </a:p>
      </dgm:t>
    </dgm:pt>
    <dgm:pt modelId="{E7113DB7-61A5-42DF-8B7D-085F7ADBDA5C}">
      <dgm:prSet phldrT="[Texto]"/>
      <dgm:spPr/>
      <dgm:t>
        <a:bodyPr/>
        <a:lstStyle/>
        <a:p>
          <a:r>
            <a:rPr lang="es-ES" b="1" dirty="0"/>
            <a:t>Transformación Digital</a:t>
          </a:r>
          <a:endParaRPr lang="es-ES" dirty="0"/>
        </a:p>
        <a:p>
          <a:r>
            <a:rPr lang="es-ES" dirty="0">
              <a:solidFill>
                <a:schemeClr val="bg1">
                  <a:lumMod val="85000"/>
                </a:schemeClr>
              </a:solidFill>
            </a:rPr>
            <a:t>(Certificación competencias digitales, uso herramientas digitales)</a:t>
          </a:r>
          <a:endParaRPr lang="es-ES" dirty="0"/>
        </a:p>
      </dgm:t>
    </dgm:pt>
    <dgm:pt modelId="{23A24559-1057-4B0B-9895-B501900D40E2}" type="parTrans" cxnId="{499B00B1-8A1E-4A2C-BCD7-916C73B01B6A}">
      <dgm:prSet/>
      <dgm:spPr/>
      <dgm:t>
        <a:bodyPr/>
        <a:lstStyle/>
        <a:p>
          <a:endParaRPr lang="es-ES"/>
        </a:p>
      </dgm:t>
    </dgm:pt>
    <dgm:pt modelId="{B66C77B2-6780-4BB0-BE83-86B473E95D36}" type="sibTrans" cxnId="{499B00B1-8A1E-4A2C-BCD7-916C73B01B6A}">
      <dgm:prSet/>
      <dgm:spPr/>
      <dgm:t>
        <a:bodyPr/>
        <a:lstStyle/>
        <a:p>
          <a:endParaRPr lang="es-ES"/>
        </a:p>
      </dgm:t>
    </dgm:pt>
    <dgm:pt modelId="{4CB73241-E8E0-442A-A587-88BE046E887E}">
      <dgm:prSet phldrT="[Texto]" custT="1"/>
      <dgm:spPr/>
      <dgm:t>
        <a:bodyPr/>
        <a:lstStyle/>
        <a:p>
          <a:r>
            <a:rPr lang="es-ES" sz="2100" b="1" dirty="0"/>
            <a:t>Internacionalización 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(Dominio idiomas, English </a:t>
          </a:r>
          <a:r>
            <a:rPr lang="es-ES" sz="1600" dirty="0" err="1">
              <a:solidFill>
                <a:schemeClr val="bg1">
                  <a:lumMod val="85000"/>
                </a:schemeClr>
              </a:solidFill>
            </a:rPr>
            <a:t>Friendly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, Estancias docentes)</a:t>
          </a:r>
        </a:p>
      </dgm:t>
    </dgm:pt>
    <dgm:pt modelId="{6BAED651-6E4C-4343-8515-4D4A87B88F1D}" type="parTrans" cxnId="{FF1EB0F2-E66C-4DFD-92AA-61F1E371B2C5}">
      <dgm:prSet/>
      <dgm:spPr/>
      <dgm:t>
        <a:bodyPr/>
        <a:lstStyle/>
        <a:p>
          <a:endParaRPr lang="es-ES"/>
        </a:p>
      </dgm:t>
    </dgm:pt>
    <dgm:pt modelId="{2B3D1DD7-C9EC-4CAF-A514-8B4B090E8F22}" type="sibTrans" cxnId="{FF1EB0F2-E66C-4DFD-92AA-61F1E371B2C5}">
      <dgm:prSet/>
      <dgm:spPr/>
      <dgm:t>
        <a:bodyPr/>
        <a:lstStyle/>
        <a:p>
          <a:endParaRPr lang="es-ES"/>
        </a:p>
      </dgm:t>
    </dgm:pt>
    <dgm:pt modelId="{19848AAC-73D8-4836-B5F4-8A5EF021B5E3}">
      <dgm:prSet phldrT="[Texto]" custT="1"/>
      <dgm:spPr/>
      <dgm:t>
        <a:bodyPr/>
        <a:lstStyle/>
        <a:p>
          <a:r>
            <a:rPr lang="es-ES" sz="2000" b="1" dirty="0"/>
            <a:t>Investigación en docencia </a:t>
          </a:r>
          <a:r>
            <a:rPr lang="es-ES" sz="1600" dirty="0">
              <a:solidFill>
                <a:schemeClr val="bg1">
                  <a:lumMod val="85000"/>
                </a:schemeClr>
              </a:solidFill>
            </a:rPr>
            <a:t>(Publicaciones, libros)</a:t>
          </a:r>
        </a:p>
      </dgm:t>
    </dgm:pt>
    <dgm:pt modelId="{C9045AC0-928D-4420-AD9B-2EC926250CEA}" type="parTrans" cxnId="{9A134E6A-1783-4437-B8DB-286BA76BF86B}">
      <dgm:prSet/>
      <dgm:spPr/>
      <dgm:t>
        <a:bodyPr/>
        <a:lstStyle/>
        <a:p>
          <a:endParaRPr lang="es-ES"/>
        </a:p>
      </dgm:t>
    </dgm:pt>
    <dgm:pt modelId="{C2B991AB-14B9-4DDF-8F44-5BE3680DB07E}" type="sibTrans" cxnId="{9A134E6A-1783-4437-B8DB-286BA76BF86B}">
      <dgm:prSet/>
      <dgm:spPr/>
      <dgm:t>
        <a:bodyPr/>
        <a:lstStyle/>
        <a:p>
          <a:endParaRPr lang="es-ES"/>
        </a:p>
      </dgm:t>
    </dgm:pt>
    <dgm:pt modelId="{5743555D-B3FC-4EA8-A867-83C058C3AE3C}" type="pres">
      <dgm:prSet presAssocID="{0CF7252C-04E4-475C-AB65-80B694D9DD85}" presName="Name0" presStyleCnt="0">
        <dgm:presLayoutVars>
          <dgm:dir/>
          <dgm:resizeHandles val="exact"/>
        </dgm:presLayoutVars>
      </dgm:prSet>
      <dgm:spPr/>
    </dgm:pt>
    <dgm:pt modelId="{AB6750FC-759F-4630-9084-1E75CAFD4C00}" type="pres">
      <dgm:prSet presAssocID="{0CF7252C-04E4-475C-AB65-80B694D9DD85}" presName="cycle" presStyleCnt="0"/>
      <dgm:spPr/>
    </dgm:pt>
    <dgm:pt modelId="{3BC050B3-4F04-40CA-820D-BF726C955C3D}" type="pres">
      <dgm:prSet presAssocID="{A682DB14-45C8-4EE7-99ED-45CF60AB4106}" presName="nodeFirstNode" presStyleLbl="node1" presStyleIdx="0" presStyleCnt="4">
        <dgm:presLayoutVars>
          <dgm:bulletEnabled val="1"/>
        </dgm:presLayoutVars>
      </dgm:prSet>
      <dgm:spPr/>
    </dgm:pt>
    <dgm:pt modelId="{9EAE148C-89C9-4E9C-B287-566C0BAA81BC}" type="pres">
      <dgm:prSet presAssocID="{EFC34D0B-6654-4BC2-A29F-9C8D9F403DC8}" presName="sibTransFirstNode" presStyleLbl="bgShp" presStyleIdx="0" presStyleCnt="1" custScaleX="165992"/>
      <dgm:spPr/>
    </dgm:pt>
    <dgm:pt modelId="{961C89B2-F2F6-4A1D-8C99-6640A5FB0E9E}" type="pres">
      <dgm:prSet presAssocID="{E7113DB7-61A5-42DF-8B7D-085F7ADBDA5C}" presName="nodeFollowingNodes" presStyleLbl="node1" presStyleIdx="1" presStyleCnt="4" custRadScaleRad="170364" custRadScaleInc="1567">
        <dgm:presLayoutVars>
          <dgm:bulletEnabled val="1"/>
        </dgm:presLayoutVars>
      </dgm:prSet>
      <dgm:spPr/>
    </dgm:pt>
    <dgm:pt modelId="{A30B26A5-8E66-47AD-AE5F-5D4051BEEAB4}" type="pres">
      <dgm:prSet presAssocID="{4CB73241-E8E0-442A-A587-88BE046E887E}" presName="nodeFollowingNodes" presStyleLbl="node1" presStyleIdx="2" presStyleCnt="4">
        <dgm:presLayoutVars>
          <dgm:bulletEnabled val="1"/>
        </dgm:presLayoutVars>
      </dgm:prSet>
      <dgm:spPr/>
    </dgm:pt>
    <dgm:pt modelId="{692E305D-9C8D-48A2-A491-76CC8F922D02}" type="pres">
      <dgm:prSet presAssocID="{19848AAC-73D8-4836-B5F4-8A5EF021B5E3}" presName="nodeFollowingNodes" presStyleLbl="node1" presStyleIdx="3" presStyleCnt="4" custRadScaleRad="171484" custRadScaleInc="-1374">
        <dgm:presLayoutVars>
          <dgm:bulletEnabled val="1"/>
        </dgm:presLayoutVars>
      </dgm:prSet>
      <dgm:spPr/>
    </dgm:pt>
  </dgm:ptLst>
  <dgm:cxnLst>
    <dgm:cxn modelId="{20480801-5D9A-408C-AA91-FC5733F729B7}" type="presOf" srcId="{19848AAC-73D8-4836-B5F4-8A5EF021B5E3}" destId="{692E305D-9C8D-48A2-A491-76CC8F922D02}" srcOrd="0" destOrd="0" presId="urn:microsoft.com/office/officeart/2005/8/layout/cycle3"/>
    <dgm:cxn modelId="{7F28F438-486D-4C1C-9DA7-61F915871873}" type="presOf" srcId="{4CB73241-E8E0-442A-A587-88BE046E887E}" destId="{A30B26A5-8E66-47AD-AE5F-5D4051BEEAB4}" srcOrd="0" destOrd="0" presId="urn:microsoft.com/office/officeart/2005/8/layout/cycle3"/>
    <dgm:cxn modelId="{318F4368-A68A-4000-A2A0-E310A369250B}" type="presOf" srcId="{EFC34D0B-6654-4BC2-A29F-9C8D9F403DC8}" destId="{9EAE148C-89C9-4E9C-B287-566C0BAA81BC}" srcOrd="0" destOrd="0" presId="urn:microsoft.com/office/officeart/2005/8/layout/cycle3"/>
    <dgm:cxn modelId="{27BF3449-9A7D-4B30-B4E9-B0B675FA526E}" type="presOf" srcId="{A682DB14-45C8-4EE7-99ED-45CF60AB4106}" destId="{3BC050B3-4F04-40CA-820D-BF726C955C3D}" srcOrd="0" destOrd="0" presId="urn:microsoft.com/office/officeart/2005/8/layout/cycle3"/>
    <dgm:cxn modelId="{9A134E6A-1783-4437-B8DB-286BA76BF86B}" srcId="{0CF7252C-04E4-475C-AB65-80B694D9DD85}" destId="{19848AAC-73D8-4836-B5F4-8A5EF021B5E3}" srcOrd="3" destOrd="0" parTransId="{C9045AC0-928D-4420-AD9B-2EC926250CEA}" sibTransId="{C2B991AB-14B9-4DDF-8F44-5BE3680DB07E}"/>
    <dgm:cxn modelId="{92625079-112D-4BEE-A699-24D89DBF0DC1}" srcId="{0CF7252C-04E4-475C-AB65-80B694D9DD85}" destId="{A682DB14-45C8-4EE7-99ED-45CF60AB4106}" srcOrd="0" destOrd="0" parTransId="{68F90A0B-1498-4905-89A1-0BC2B1F1DB14}" sibTransId="{EFC34D0B-6654-4BC2-A29F-9C8D9F403DC8}"/>
    <dgm:cxn modelId="{907CD288-B38C-4F46-ACF1-7B3D18A397DC}" type="presOf" srcId="{E7113DB7-61A5-42DF-8B7D-085F7ADBDA5C}" destId="{961C89B2-F2F6-4A1D-8C99-6640A5FB0E9E}" srcOrd="0" destOrd="0" presId="urn:microsoft.com/office/officeart/2005/8/layout/cycle3"/>
    <dgm:cxn modelId="{499B00B1-8A1E-4A2C-BCD7-916C73B01B6A}" srcId="{0CF7252C-04E4-475C-AB65-80B694D9DD85}" destId="{E7113DB7-61A5-42DF-8B7D-085F7ADBDA5C}" srcOrd="1" destOrd="0" parTransId="{23A24559-1057-4B0B-9895-B501900D40E2}" sibTransId="{B66C77B2-6780-4BB0-BE83-86B473E95D36}"/>
    <dgm:cxn modelId="{EFD4FFD7-21DB-4570-B947-B40D6845536A}" type="presOf" srcId="{0CF7252C-04E4-475C-AB65-80B694D9DD85}" destId="{5743555D-B3FC-4EA8-A867-83C058C3AE3C}" srcOrd="0" destOrd="0" presId="urn:microsoft.com/office/officeart/2005/8/layout/cycle3"/>
    <dgm:cxn modelId="{FF1EB0F2-E66C-4DFD-92AA-61F1E371B2C5}" srcId="{0CF7252C-04E4-475C-AB65-80B694D9DD85}" destId="{4CB73241-E8E0-442A-A587-88BE046E887E}" srcOrd="2" destOrd="0" parTransId="{6BAED651-6E4C-4343-8515-4D4A87B88F1D}" sibTransId="{2B3D1DD7-C9EC-4CAF-A514-8B4B090E8F22}"/>
    <dgm:cxn modelId="{A5BDBC81-FEC0-449F-ADDF-C3E0B23B8D1D}" type="presParOf" srcId="{5743555D-B3FC-4EA8-A867-83C058C3AE3C}" destId="{AB6750FC-759F-4630-9084-1E75CAFD4C00}" srcOrd="0" destOrd="0" presId="urn:microsoft.com/office/officeart/2005/8/layout/cycle3"/>
    <dgm:cxn modelId="{204AC802-C753-4978-B453-282C6C8715F0}" type="presParOf" srcId="{AB6750FC-759F-4630-9084-1E75CAFD4C00}" destId="{3BC050B3-4F04-40CA-820D-BF726C955C3D}" srcOrd="0" destOrd="0" presId="urn:microsoft.com/office/officeart/2005/8/layout/cycle3"/>
    <dgm:cxn modelId="{B87CD9EC-73D8-4E4B-9E56-7DACAECC02AF}" type="presParOf" srcId="{AB6750FC-759F-4630-9084-1E75CAFD4C00}" destId="{9EAE148C-89C9-4E9C-B287-566C0BAA81BC}" srcOrd="1" destOrd="0" presId="urn:microsoft.com/office/officeart/2005/8/layout/cycle3"/>
    <dgm:cxn modelId="{5AD6A459-AECB-4E46-86A3-F349D4FBDF17}" type="presParOf" srcId="{AB6750FC-759F-4630-9084-1E75CAFD4C00}" destId="{961C89B2-F2F6-4A1D-8C99-6640A5FB0E9E}" srcOrd="2" destOrd="0" presId="urn:microsoft.com/office/officeart/2005/8/layout/cycle3"/>
    <dgm:cxn modelId="{7A62A62F-E8F7-4D8B-A810-78D86F19053B}" type="presParOf" srcId="{AB6750FC-759F-4630-9084-1E75CAFD4C00}" destId="{A30B26A5-8E66-47AD-AE5F-5D4051BEEAB4}" srcOrd="3" destOrd="0" presId="urn:microsoft.com/office/officeart/2005/8/layout/cycle3"/>
    <dgm:cxn modelId="{D14C830B-8601-432C-999B-A9C9C19BECEE}" type="presParOf" srcId="{AB6750FC-759F-4630-9084-1E75CAFD4C00}" destId="{692E305D-9C8D-48A2-A491-76CC8F922D0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148C-89C9-4E9C-B287-566C0BAA81BC}">
      <dsp:nvSpPr>
        <dsp:cNvPr id="0" name=""/>
        <dsp:cNvSpPr/>
      </dsp:nvSpPr>
      <dsp:spPr>
        <a:xfrm>
          <a:off x="672463" y="-137154"/>
          <a:ext cx="8456183" cy="5094331"/>
        </a:xfrm>
        <a:prstGeom prst="circularArrow">
          <a:avLst>
            <a:gd name="adj1" fmla="val 4668"/>
            <a:gd name="adj2" fmla="val 272909"/>
            <a:gd name="adj3" fmla="val 12835721"/>
            <a:gd name="adj4" fmla="val 1802791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050B3-4F04-40CA-820D-BF726C955C3D}">
      <dsp:nvSpPr>
        <dsp:cNvPr id="0" name=""/>
        <dsp:cNvSpPr/>
      </dsp:nvSpPr>
      <dsp:spPr>
        <a:xfrm>
          <a:off x="3206418" y="257"/>
          <a:ext cx="3388274" cy="16941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Diseño y planificación de las asignaturas </a:t>
          </a:r>
          <a:r>
            <a:rPr lang="es-ES" sz="2000" kern="1200" dirty="0">
              <a:solidFill>
                <a:schemeClr val="bg1">
                  <a:lumMod val="85000"/>
                </a:schemeClr>
              </a:solidFill>
            </a:rPr>
            <a:t>(Programación , </a:t>
          </a:r>
          <a:r>
            <a:rPr lang="es-ES" sz="2000" kern="1200" dirty="0" err="1">
              <a:solidFill>
                <a:schemeClr val="bg1">
                  <a:lumMod val="85000"/>
                </a:schemeClr>
              </a:solidFill>
            </a:rPr>
            <a:t>GuiaE</a:t>
          </a:r>
          <a:r>
            <a:rPr lang="es-ES" sz="2000" kern="1200" dirty="0">
              <a:solidFill>
                <a:schemeClr val="bg1">
                  <a:lumMod val="85000"/>
                </a:schemeClr>
              </a:solidFill>
            </a:rPr>
            <a:t>, Calendario actividades)</a:t>
          </a:r>
          <a:r>
            <a:rPr lang="es-ES" sz="2000" kern="1200" dirty="0"/>
            <a:t> </a:t>
          </a:r>
        </a:p>
      </dsp:txBody>
      <dsp:txXfrm>
        <a:off x="3289119" y="82958"/>
        <a:ext cx="3222872" cy="1528735"/>
      </dsp:txXfrm>
    </dsp:sp>
    <dsp:sp modelId="{961C89B2-F2F6-4A1D-8C99-6640A5FB0E9E}">
      <dsp:nvSpPr>
        <dsp:cNvPr id="0" name=""/>
        <dsp:cNvSpPr/>
      </dsp:nvSpPr>
      <dsp:spPr>
        <a:xfrm>
          <a:off x="6322118" y="1890822"/>
          <a:ext cx="3388274" cy="169413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Impartición</a:t>
          </a:r>
          <a:r>
            <a:rPr lang="es-ES" sz="2000" kern="1200" dirty="0"/>
            <a:t> de las asignaturas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>
                  <a:lumMod val="85000"/>
                </a:schemeClr>
              </a:solidFill>
            </a:rPr>
            <a:t>(Metodologías docentes, Evaluación y Coordinación)</a:t>
          </a:r>
          <a:endParaRPr lang="es-ES" sz="2000" kern="1200" dirty="0"/>
        </a:p>
      </dsp:txBody>
      <dsp:txXfrm>
        <a:off x="6404819" y="1973523"/>
        <a:ext cx="3222872" cy="1528735"/>
      </dsp:txXfrm>
    </dsp:sp>
    <dsp:sp modelId="{A30B26A5-8E66-47AD-AE5F-5D4051BEEAB4}">
      <dsp:nvSpPr>
        <dsp:cNvPr id="0" name=""/>
        <dsp:cNvSpPr/>
      </dsp:nvSpPr>
      <dsp:spPr>
        <a:xfrm>
          <a:off x="3206418" y="3658664"/>
          <a:ext cx="3388274" cy="169413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Autoevaluación de la actividad docente 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(Resultados, reflexión, análisis de puntos fuertes y débiles)</a:t>
          </a:r>
        </a:p>
      </dsp:txBody>
      <dsp:txXfrm>
        <a:off x="3289119" y="3741365"/>
        <a:ext cx="3222872" cy="1528735"/>
      </dsp:txXfrm>
    </dsp:sp>
    <dsp:sp modelId="{692E305D-9C8D-48A2-A491-76CC8F922D02}">
      <dsp:nvSpPr>
        <dsp:cNvPr id="0" name=""/>
        <dsp:cNvSpPr/>
      </dsp:nvSpPr>
      <dsp:spPr>
        <a:xfrm>
          <a:off x="70094" y="1883619"/>
          <a:ext cx="3388274" cy="169413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Mejora continua de la actividad docente 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(Formación continua, Innovación educativa y acciones de mejora)</a:t>
          </a:r>
        </a:p>
      </dsp:txBody>
      <dsp:txXfrm>
        <a:off x="152795" y="1966320"/>
        <a:ext cx="3222872" cy="1528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148C-89C9-4E9C-B287-566C0BAA81BC}">
      <dsp:nvSpPr>
        <dsp:cNvPr id="0" name=""/>
        <dsp:cNvSpPr/>
      </dsp:nvSpPr>
      <dsp:spPr>
        <a:xfrm>
          <a:off x="672463" y="-137154"/>
          <a:ext cx="8456183" cy="5094331"/>
        </a:xfrm>
        <a:prstGeom prst="circularArrow">
          <a:avLst>
            <a:gd name="adj1" fmla="val 4668"/>
            <a:gd name="adj2" fmla="val 272909"/>
            <a:gd name="adj3" fmla="val 12835721"/>
            <a:gd name="adj4" fmla="val 1802791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050B3-4F04-40CA-820D-BF726C955C3D}">
      <dsp:nvSpPr>
        <dsp:cNvPr id="0" name=""/>
        <dsp:cNvSpPr/>
      </dsp:nvSpPr>
      <dsp:spPr>
        <a:xfrm>
          <a:off x="3206418" y="257"/>
          <a:ext cx="3388274" cy="16941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Preparación </a:t>
          </a:r>
          <a:r>
            <a:rPr lang="es-ES" sz="2100" kern="1200" dirty="0">
              <a:solidFill>
                <a:schemeClr val="bg1">
                  <a:lumMod val="85000"/>
                </a:schemeClr>
              </a:solidFill>
            </a:rPr>
            <a:t>(Creación de programación y </a:t>
          </a:r>
          <a:r>
            <a:rPr lang="es-ES" sz="2100" kern="1200" dirty="0" err="1">
              <a:solidFill>
                <a:schemeClr val="bg1">
                  <a:lumMod val="85000"/>
                </a:schemeClr>
              </a:solidFill>
            </a:rPr>
            <a:t>GuiaE</a:t>
          </a:r>
          <a:r>
            <a:rPr lang="es-ES" sz="2100" kern="1200" dirty="0">
              <a:solidFill>
                <a:schemeClr val="bg1">
                  <a:lumMod val="85000"/>
                </a:schemeClr>
              </a:solidFill>
            </a:rPr>
            <a:t> según memoria en vigor)</a:t>
          </a:r>
          <a:r>
            <a:rPr lang="es-ES" sz="2100" kern="1200" dirty="0"/>
            <a:t> </a:t>
          </a:r>
        </a:p>
      </dsp:txBody>
      <dsp:txXfrm>
        <a:off x="3289119" y="82958"/>
        <a:ext cx="3222872" cy="1528735"/>
      </dsp:txXfrm>
    </dsp:sp>
    <dsp:sp modelId="{961C89B2-F2F6-4A1D-8C99-6640A5FB0E9E}">
      <dsp:nvSpPr>
        <dsp:cNvPr id="0" name=""/>
        <dsp:cNvSpPr/>
      </dsp:nvSpPr>
      <dsp:spPr>
        <a:xfrm>
          <a:off x="6322118" y="1890822"/>
          <a:ext cx="3388274" cy="169413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Desarrollo</a:t>
          </a:r>
          <a:endParaRPr lang="es-E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>
                  <a:lumMod val="85000"/>
                </a:schemeClr>
              </a:solidFill>
            </a:rPr>
            <a:t>(Coordinación, control de asistencia, realización de tutorización)</a:t>
          </a:r>
          <a:endParaRPr lang="es-ES" sz="2100" kern="1200" dirty="0"/>
        </a:p>
      </dsp:txBody>
      <dsp:txXfrm>
        <a:off x="6404819" y="1973523"/>
        <a:ext cx="3222872" cy="1528735"/>
      </dsp:txXfrm>
    </dsp:sp>
    <dsp:sp modelId="{A30B26A5-8E66-47AD-AE5F-5D4051BEEAB4}">
      <dsp:nvSpPr>
        <dsp:cNvPr id="0" name=""/>
        <dsp:cNvSpPr/>
      </dsp:nvSpPr>
      <dsp:spPr>
        <a:xfrm>
          <a:off x="3206418" y="3658664"/>
          <a:ext cx="3388274" cy="169413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Evaluación 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(Aplicación reglamento evaluación, evaluación acorde con EEES, cierre de actas)</a:t>
          </a:r>
        </a:p>
      </dsp:txBody>
      <dsp:txXfrm>
        <a:off x="3289119" y="3741365"/>
        <a:ext cx="3222872" cy="1528735"/>
      </dsp:txXfrm>
    </dsp:sp>
    <dsp:sp modelId="{692E305D-9C8D-48A2-A491-76CC8F922D02}">
      <dsp:nvSpPr>
        <dsp:cNvPr id="0" name=""/>
        <dsp:cNvSpPr/>
      </dsp:nvSpPr>
      <dsp:spPr>
        <a:xfrm>
          <a:off x="70094" y="1883619"/>
          <a:ext cx="3388274" cy="169413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Análisis y Mejora 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(Reflexión resultados, realización de acciones de mejora, formación permanente)</a:t>
          </a:r>
        </a:p>
      </dsp:txBody>
      <dsp:txXfrm>
        <a:off x="152795" y="1966320"/>
        <a:ext cx="3222872" cy="1528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148C-89C9-4E9C-B287-566C0BAA81BC}">
      <dsp:nvSpPr>
        <dsp:cNvPr id="0" name=""/>
        <dsp:cNvSpPr/>
      </dsp:nvSpPr>
      <dsp:spPr>
        <a:xfrm>
          <a:off x="672463" y="-137154"/>
          <a:ext cx="8456183" cy="5094331"/>
        </a:xfrm>
        <a:prstGeom prst="circularArrow">
          <a:avLst>
            <a:gd name="adj1" fmla="val 4668"/>
            <a:gd name="adj2" fmla="val 272909"/>
            <a:gd name="adj3" fmla="val 12835721"/>
            <a:gd name="adj4" fmla="val 1802791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050B3-4F04-40CA-820D-BF726C955C3D}">
      <dsp:nvSpPr>
        <dsp:cNvPr id="0" name=""/>
        <dsp:cNvSpPr/>
      </dsp:nvSpPr>
      <dsp:spPr>
        <a:xfrm>
          <a:off x="3206418" y="257"/>
          <a:ext cx="3388274" cy="16941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Docencia de calidad </a:t>
          </a:r>
          <a:r>
            <a:rPr lang="es-ES" sz="1900" kern="1200" dirty="0">
              <a:solidFill>
                <a:schemeClr val="bg1">
                  <a:lumMod val="85000"/>
                </a:schemeClr>
              </a:solidFill>
            </a:rPr>
            <a:t>(Formación PDI, Innovación docente, SIC)</a:t>
          </a:r>
          <a:r>
            <a:rPr lang="es-ES" sz="1900" kern="1200" dirty="0"/>
            <a:t> </a:t>
          </a:r>
        </a:p>
      </dsp:txBody>
      <dsp:txXfrm>
        <a:off x="3289119" y="82958"/>
        <a:ext cx="3222872" cy="1528735"/>
      </dsp:txXfrm>
    </dsp:sp>
    <dsp:sp modelId="{961C89B2-F2F6-4A1D-8C99-6640A5FB0E9E}">
      <dsp:nvSpPr>
        <dsp:cNvPr id="0" name=""/>
        <dsp:cNvSpPr/>
      </dsp:nvSpPr>
      <dsp:spPr>
        <a:xfrm>
          <a:off x="6322118" y="1890822"/>
          <a:ext cx="3388274" cy="169413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Transformación Digital</a:t>
          </a:r>
          <a:endParaRPr lang="es-E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bg1">
                  <a:lumMod val="85000"/>
                </a:schemeClr>
              </a:solidFill>
            </a:rPr>
            <a:t>(Certificación competencias digitales, uso herramientas digitales)</a:t>
          </a:r>
          <a:endParaRPr lang="es-ES" sz="1900" kern="1200" dirty="0"/>
        </a:p>
      </dsp:txBody>
      <dsp:txXfrm>
        <a:off x="6404819" y="1973523"/>
        <a:ext cx="3222872" cy="1528735"/>
      </dsp:txXfrm>
    </dsp:sp>
    <dsp:sp modelId="{A30B26A5-8E66-47AD-AE5F-5D4051BEEAB4}">
      <dsp:nvSpPr>
        <dsp:cNvPr id="0" name=""/>
        <dsp:cNvSpPr/>
      </dsp:nvSpPr>
      <dsp:spPr>
        <a:xfrm>
          <a:off x="3206418" y="3658664"/>
          <a:ext cx="3388274" cy="169413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Internacionalización 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(Dominio idiomas, English </a:t>
          </a:r>
          <a:r>
            <a:rPr lang="es-ES" sz="1600" kern="1200" dirty="0" err="1">
              <a:solidFill>
                <a:schemeClr val="bg1">
                  <a:lumMod val="85000"/>
                </a:schemeClr>
              </a:solidFill>
            </a:rPr>
            <a:t>Friendly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, Estancias docentes)</a:t>
          </a:r>
        </a:p>
      </dsp:txBody>
      <dsp:txXfrm>
        <a:off x="3289119" y="3741365"/>
        <a:ext cx="3222872" cy="1528735"/>
      </dsp:txXfrm>
    </dsp:sp>
    <dsp:sp modelId="{692E305D-9C8D-48A2-A491-76CC8F922D02}">
      <dsp:nvSpPr>
        <dsp:cNvPr id="0" name=""/>
        <dsp:cNvSpPr/>
      </dsp:nvSpPr>
      <dsp:spPr>
        <a:xfrm>
          <a:off x="70094" y="1883619"/>
          <a:ext cx="3388274" cy="169413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Investigación en docencia </a:t>
          </a:r>
          <a:r>
            <a:rPr lang="es-ES" sz="1600" kern="1200" dirty="0">
              <a:solidFill>
                <a:schemeClr val="bg1">
                  <a:lumMod val="85000"/>
                </a:schemeClr>
              </a:solidFill>
            </a:rPr>
            <a:t>(Publicaciones, libros)</a:t>
          </a:r>
        </a:p>
      </dsp:txBody>
      <dsp:txXfrm>
        <a:off x="152795" y="1966320"/>
        <a:ext cx="3222872" cy="1528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E04BFAF-F5DB-48AB-8C36-ADE26FD7F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1C061C-7736-4EED-8633-17498AFE6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86FA9F54-5317-4D10-BEFB-0FE21EEBBDD7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0896B1-21BC-4D88-BC74-347F364BA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3BC070-189D-4202-93B7-53E1612067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C26717DB-AB2B-4CA6-BFB2-7098722E24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26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413EBFC6-D7C6-47C6-9E8C-E3673E21B020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C75BAA83-2D0C-4B90-A1B5-236DCDD68BD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05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01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96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563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966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016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504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920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585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27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73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449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2073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642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280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43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3051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351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582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186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280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80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123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65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49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54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07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7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AA83-2D0C-4B90-A1B5-236DCDD68BD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1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82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96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8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55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75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310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1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46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388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196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44C9-1DE1-4E9B-A3C5-56770EE8984F}" type="datetimeFigureOut">
              <a:rPr lang="es-ES" smtClean="0"/>
              <a:t>26/05/2022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26EC-6AB1-4D60-877E-139418A3DD7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2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ADEDDD3-9986-4D0D-8934-2A42281B49C5}"/>
              </a:ext>
            </a:extLst>
          </p:cNvPr>
          <p:cNvGrpSpPr/>
          <p:nvPr/>
        </p:nvGrpSpPr>
        <p:grpSpPr>
          <a:xfrm>
            <a:off x="326753" y="6212703"/>
            <a:ext cx="9151790" cy="400110"/>
            <a:chOff x="551104" y="5447464"/>
            <a:chExt cx="9151790" cy="40011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CF12681-E76E-47DE-9028-54619E227CA2}"/>
                </a:ext>
              </a:extLst>
            </p:cNvPr>
            <p:cNvSpPr txBox="1"/>
            <p:nvPr/>
          </p:nvSpPr>
          <p:spPr>
            <a:xfrm>
              <a:off x="551104" y="5462853"/>
              <a:ext cx="4492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cs typeface="Arial" panose="020B0604020202020204" pitchFamily="34" charset="0"/>
                </a:rPr>
                <a:t>27 de mayo de 2022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EE5D4F7-0002-4ECE-9122-A3E3D2E4C004}"/>
                </a:ext>
              </a:extLst>
            </p:cNvPr>
            <p:cNvSpPr txBox="1"/>
            <p:nvPr/>
          </p:nvSpPr>
          <p:spPr>
            <a:xfrm>
              <a:off x="5785393" y="5447464"/>
              <a:ext cx="3917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000" b="1" dirty="0">
                  <a:cs typeface="Arial" panose="020B0604020202020204" pitchFamily="34" charset="0"/>
                </a:rPr>
                <a:t>DOCENTIA</a:t>
              </a:r>
              <a:endParaRPr lang="es-ES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0635D0F-C03E-46C9-8652-14BB0F2262A9}"/>
              </a:ext>
            </a:extLst>
          </p:cNvPr>
          <p:cNvGrpSpPr/>
          <p:nvPr/>
        </p:nvGrpSpPr>
        <p:grpSpPr>
          <a:xfrm>
            <a:off x="758145" y="2846994"/>
            <a:ext cx="8316686" cy="1355022"/>
            <a:chOff x="758145" y="4141579"/>
            <a:chExt cx="8316686" cy="135502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7A9E1C7-34A2-44E4-8331-D8BA3567BF72}"/>
                </a:ext>
              </a:extLst>
            </p:cNvPr>
            <p:cNvSpPr txBox="1"/>
            <p:nvPr/>
          </p:nvSpPr>
          <p:spPr>
            <a:xfrm>
              <a:off x="758145" y="5004158"/>
              <a:ext cx="8316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600" dirty="0">
                  <a:cs typeface="Arial" panose="020B0604020202020204" pitchFamily="34" charset="0"/>
                </a:rPr>
                <a:t>DOCENTIA-UCLM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C379537-EA2B-4512-8A5A-FA055CD06E96}"/>
                </a:ext>
              </a:extLst>
            </p:cNvPr>
            <p:cNvSpPr txBox="1"/>
            <p:nvPr/>
          </p:nvSpPr>
          <p:spPr>
            <a:xfrm>
              <a:off x="758145" y="4141579"/>
              <a:ext cx="8316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9D1730"/>
                  </a:solidFill>
                  <a:cs typeface="Arial" panose="020B0604020202020204" pitchFamily="34" charset="0"/>
                </a:rPr>
                <a:t>Vicerrectorado de Profesorado y Desarrollo Profesional </a:t>
              </a:r>
            </a:p>
            <a:p>
              <a:pPr algn="ctr"/>
              <a:r>
                <a:rPr lang="es-ES" sz="2400" b="1" dirty="0">
                  <a:solidFill>
                    <a:srgbClr val="9D1730"/>
                  </a:solidFill>
                  <a:cs typeface="Arial" panose="020B0604020202020204" pitchFamily="34" charset="0"/>
                </a:rPr>
                <a:t>Vicerrectorado de Estudios, Calidad y Acreditación</a:t>
              </a:r>
            </a:p>
          </p:txBody>
        </p:sp>
      </p:grp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FCE1C7C-1204-4681-9B18-B6EA324DF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" y="127144"/>
            <a:ext cx="4587797" cy="1375312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CB875E3-FA3D-4659-B300-BAB90FE64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33" y="299229"/>
            <a:ext cx="28075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0"/>
    </mc:Choice>
    <mc:Fallback xmlns="">
      <p:transition spd="slow" advTm="14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10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MODIFICACIÓN PLAN DOCENCIA SEGÚN APORTACIONES CENTROS Y DEPARTAMENTOS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DB1873F-4FDF-4FAA-BEDB-40EE43A64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34" y="2527903"/>
            <a:ext cx="3633923" cy="11649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AE6639C-BCEC-4F82-9B23-35126FF37B15}"/>
              </a:ext>
            </a:extLst>
          </p:cNvPr>
          <p:cNvSpPr txBox="1"/>
          <p:nvPr/>
        </p:nvSpPr>
        <p:spPr>
          <a:xfrm>
            <a:off x="674067" y="235844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9" name="Imagen 1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271F917-EC1C-4464-B743-707F13CBE8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FD3A8C6-DC67-4ED0-9950-10D740AFB37A}"/>
              </a:ext>
            </a:extLst>
          </p:cNvPr>
          <p:cNvSpPr txBox="1"/>
          <p:nvPr/>
        </p:nvSpPr>
        <p:spPr>
          <a:xfrm>
            <a:off x="411299" y="1307913"/>
            <a:ext cx="9048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D1730"/>
                </a:solidFill>
                <a:cs typeface="Arial" panose="020B0604020202020204" pitchFamily="34" charset="0"/>
              </a:rPr>
              <a:t>Exposición líneas generales del plan DOCENTIA-UCLM y recogida de aportaciones de Centros y Departamentos (26/11/2021)</a:t>
            </a:r>
          </a:p>
        </p:txBody>
      </p:sp>
      <p:sp>
        <p:nvSpPr>
          <p:cNvPr id="25" name="Flecha: curvada hacia la izquierda 24">
            <a:extLst>
              <a:ext uri="{FF2B5EF4-FFF2-40B4-BE49-F238E27FC236}">
                <a16:creationId xmlns:a16="http://schemas.microsoft.com/office/drawing/2014/main" id="{90968335-56FB-4712-BAB1-6040AF268647}"/>
              </a:ext>
            </a:extLst>
          </p:cNvPr>
          <p:cNvSpPr/>
          <p:nvPr/>
        </p:nvSpPr>
        <p:spPr>
          <a:xfrm rot="10012226" flipV="1">
            <a:off x="751963" y="2606998"/>
            <a:ext cx="664434" cy="1412714"/>
          </a:xfrm>
          <a:prstGeom prst="curvedLeftArrow">
            <a:avLst>
              <a:gd name="adj1" fmla="val 25000"/>
              <a:gd name="adj2" fmla="val 58749"/>
              <a:gd name="adj3" fmla="val 612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54E050-C978-4A77-9593-D05671CF40A8}"/>
              </a:ext>
            </a:extLst>
          </p:cNvPr>
          <p:cNvSpPr txBox="1"/>
          <p:nvPr/>
        </p:nvSpPr>
        <p:spPr>
          <a:xfrm>
            <a:off x="1599295" y="2628512"/>
            <a:ext cx="3697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B050"/>
                </a:solidFill>
                <a:effectLst/>
                <a:latin typeface="+mj-lt"/>
              </a:rPr>
              <a:t>Modificaciones</a:t>
            </a:r>
            <a:r>
              <a:rPr lang="es-ES" sz="2400" dirty="0">
                <a:solidFill>
                  <a:schemeClr val="accent1"/>
                </a:solidFill>
                <a:effectLst/>
                <a:latin typeface="+mj-lt"/>
              </a:rPr>
              <a:t> según recomendaciones y  aportaciones recibidas</a:t>
            </a:r>
            <a:endParaRPr lang="es-ES" sz="24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w Cen MT" panose="020B0602020104020603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CA660-50B5-444B-9DF9-634CBBC15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19565"/>
              </p:ext>
            </p:extLst>
          </p:nvPr>
        </p:nvGraphicFramePr>
        <p:xfrm>
          <a:off x="1273592" y="4010105"/>
          <a:ext cx="7531100" cy="27127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2398953212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461815528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Dimensión</a:t>
                      </a:r>
                      <a:endParaRPr lang="es-ES" sz="2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Nº</a:t>
                      </a:r>
                      <a:r>
                        <a:rPr lang="es-ES" sz="2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Alegaciones</a:t>
                      </a:r>
                      <a:endParaRPr lang="es-ES" sz="2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78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A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49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47447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B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4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9995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C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</a:rPr>
                        <a:t>15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0758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D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</a:rPr>
                        <a:t>14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1731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E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</a:rPr>
                        <a:t>24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774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</a:rPr>
                        <a:t>Otros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</a:rPr>
                        <a:t>15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86874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S" sz="2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121</a:t>
                      </a:r>
                      <a:endParaRPr lang="es-ES" sz="2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80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49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11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MODIFICACIÓN PLAN DOCENCIA SEGÚN APORTACIONES CENTROS Y DEPARTAMENTOS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68D8DAA-D35A-499C-BEEC-3D75AB41D926}"/>
              </a:ext>
            </a:extLst>
          </p:cNvPr>
          <p:cNvSpPr txBox="1"/>
          <p:nvPr/>
        </p:nvSpPr>
        <p:spPr>
          <a:xfrm>
            <a:off x="366794" y="1180875"/>
            <a:ext cx="3568192" cy="49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altLang="es-ES" sz="2000" b="1" cap="all" dirty="0">
                <a:solidFill>
                  <a:srgbClr val="A50021"/>
                </a:solidFill>
                <a:cs typeface="Times New Roman" panose="02020603050405020304" pitchFamily="18" charset="0"/>
              </a:rPr>
              <a:t>Dimensiones a evaluar</a:t>
            </a:r>
            <a:endParaRPr lang="es-ES" altLang="es-ES" sz="2000" b="1" cap="all" dirty="0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4F9D98-E992-467C-AF9B-C7686E4D6D41}"/>
              </a:ext>
            </a:extLst>
          </p:cNvPr>
          <p:cNvSpPr txBox="1"/>
          <p:nvPr/>
        </p:nvSpPr>
        <p:spPr>
          <a:xfrm>
            <a:off x="366794" y="1602735"/>
            <a:ext cx="78274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D1730"/>
              </a:buClr>
              <a:buFont typeface="+mj-lt"/>
              <a:buAutoNum type="alphaUcPeriod"/>
            </a:pP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Dedicación docente</a:t>
            </a:r>
            <a:endParaRPr lang="es-ES" sz="2400" dirty="0">
              <a:latin typeface="+mj-lt"/>
            </a:endParaRPr>
          </a:p>
          <a:p>
            <a:pPr marL="342900" marR="0" lvl="0" indent="-342900" algn="just" defTabSz="914400" rtl="0" eaLnBrk="1" fontAlgn="auto" latinLnBrk="0" hangingPunct="1">
              <a:buClr>
                <a:srgbClr val="9D173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Planificación de la actividad docente</a:t>
            </a:r>
          </a:p>
          <a:p>
            <a:pPr marL="342900" marR="0" lvl="0" indent="-342900" algn="just" defTabSz="914400" rtl="0" eaLnBrk="1" fontAlgn="auto" latinLnBrk="0" hangingPunct="1">
              <a:buClr>
                <a:srgbClr val="9D1730"/>
              </a:buClr>
              <a:buSzTx/>
              <a:buFont typeface="+mj-lt"/>
              <a:buAutoNum type="alphaUcPeriod"/>
              <a:tabLst/>
              <a:defRPr/>
            </a:pP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Desarrollo de la actividad docente</a:t>
            </a:r>
          </a:p>
          <a:p>
            <a:pPr marL="342900" marR="0" lvl="0" indent="-342900" algn="just" defTabSz="914400" rtl="0" eaLnBrk="1" fontAlgn="auto" latinLnBrk="0" hangingPunct="1">
              <a:buClr>
                <a:srgbClr val="9D1730"/>
              </a:buClr>
              <a:buSzTx/>
              <a:buFont typeface="+mj-lt"/>
              <a:buAutoNum type="alphaUcPeriod"/>
              <a:tabLst/>
              <a:defRPr/>
            </a:pP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Resultados de la actividad docente</a:t>
            </a:r>
          </a:p>
          <a:p>
            <a:pPr marL="342900" indent="-342900" algn="just" defTabSz="914400">
              <a:buClr>
                <a:srgbClr val="9D1730"/>
              </a:buClr>
              <a:buFont typeface="+mj-lt"/>
              <a:buAutoNum type="alphaUcPeriod"/>
              <a:defRPr/>
            </a:pP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Aportación a las líneas estratégicas de la UCLM</a:t>
            </a:r>
            <a:endParaRPr lang="es-E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w Cen MT" panose="020B0602020104020603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F62E678-10D1-4C28-BD25-FE3E7D19CB23}"/>
              </a:ext>
            </a:extLst>
          </p:cNvPr>
          <p:cNvSpPr txBox="1"/>
          <p:nvPr/>
        </p:nvSpPr>
        <p:spPr>
          <a:xfrm>
            <a:off x="611705" y="256615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32" name="Imagen 3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A7DBD028-7773-47EB-8F9B-3B051DD8C8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31" name="Flecha: curvada hacia la izquierda 30">
            <a:extLst>
              <a:ext uri="{FF2B5EF4-FFF2-40B4-BE49-F238E27FC236}">
                <a16:creationId xmlns:a16="http://schemas.microsoft.com/office/drawing/2014/main" id="{61593DB3-7341-4C24-8C3A-377B67E882ED}"/>
              </a:ext>
            </a:extLst>
          </p:cNvPr>
          <p:cNvSpPr/>
          <p:nvPr/>
        </p:nvSpPr>
        <p:spPr>
          <a:xfrm rot="10012226" flipV="1">
            <a:off x="170932" y="3741408"/>
            <a:ext cx="960385" cy="1480471"/>
          </a:xfrm>
          <a:prstGeom prst="curvedLeftArrow">
            <a:avLst>
              <a:gd name="adj1" fmla="val 25000"/>
              <a:gd name="adj2" fmla="val 58749"/>
              <a:gd name="adj3" fmla="val 612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A69475A-A8BE-40CB-BA4E-C117A5331E50}"/>
              </a:ext>
            </a:extLst>
          </p:cNvPr>
          <p:cNvSpPr txBox="1"/>
          <p:nvPr/>
        </p:nvSpPr>
        <p:spPr>
          <a:xfrm>
            <a:off x="1286911" y="3513662"/>
            <a:ext cx="854928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es-ES" sz="2300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-	Todas las dimensi</a:t>
            </a:r>
            <a:r>
              <a:rPr lang="es-ES" sz="2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ones con el mismo peso (25 puntos)</a:t>
            </a:r>
          </a:p>
          <a:p>
            <a:pPr marL="342900" indent="-342900" algn="just">
              <a:spcAft>
                <a:spcPts val="600"/>
              </a:spcAft>
            </a:pPr>
            <a:r>
              <a:rPr lang="es-ES" sz="2300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-	Definición de r</a:t>
            </a:r>
            <a:r>
              <a:rPr lang="es-ES" sz="2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úbricas de evaluación para cada indicador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s-ES" sz="2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Clarificar los criterios de obtención de informe favorable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s-ES" sz="2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Definir criterios para modelos de excelencia.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s-ES" sz="2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Minimizar la burocracia administrativa</a:t>
            </a:r>
            <a:endParaRPr lang="es-ES" sz="23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w Cen MT" panose="020B0602020104020603" pitchFamily="34" charset="0"/>
            </a:endParaRP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s-ES" sz="2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Potenciar desarrollo profesional docente profesorado junior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s-ES" sz="2300" dirty="0">
                <a:solidFill>
                  <a:srgbClr val="6D9AC3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No descuentos a profesores mayores 60 años y discapacidad (No cantidad </a:t>
            </a:r>
            <a:r>
              <a:rPr lang="es-ES" sz="2300" dirty="0">
                <a:solidFill>
                  <a:srgbClr val="6D9A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C</a:t>
            </a:r>
            <a:r>
              <a:rPr lang="es-ES" sz="2300" dirty="0">
                <a:solidFill>
                  <a:srgbClr val="6D9AC3"/>
                </a:solidFill>
                <a:latin typeface="+mj-lt"/>
                <a:ea typeface="Calibri" panose="020F0502020204030204" pitchFamily="34" charset="0"/>
                <a:cs typeface="Tw Cen MT" panose="020B0602020104020603" pitchFamily="34" charset="0"/>
              </a:rPr>
              <a:t>alidad)</a:t>
            </a:r>
            <a:endParaRPr lang="es-ES" sz="2300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9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527" y="6428071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12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A. DEDICACIÓN DOCENTE (25/125 puntos)</a:t>
            </a: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D0B7C06-6821-4473-9973-4C3A091489AD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3688C7-39DA-409F-A390-5F8ED4ACA1BD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65314D-5FF4-4D39-B25D-40E9A5B8D377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0B5C9B-D1C9-476F-BF43-81A8815B863E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85C4D0-406F-43C1-A2EE-C2FB48487E57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8D6302-D300-4A8F-8259-C5A8117C57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486213E-5545-440C-8DFB-BE0B63A6160E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2DF97BD-3952-49D8-B709-04ACBFD0A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1185"/>
              </p:ext>
            </p:extLst>
          </p:nvPr>
        </p:nvGraphicFramePr>
        <p:xfrm>
          <a:off x="459377" y="1299281"/>
          <a:ext cx="9000000" cy="4645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5458">
                  <a:extLst>
                    <a:ext uri="{9D8B030D-6E8A-4147-A177-3AD203B41FA5}">
                      <a16:colId xmlns:a16="http://schemas.microsoft.com/office/drawing/2014/main" val="264230440"/>
                    </a:ext>
                  </a:extLst>
                </a:gridCol>
                <a:gridCol w="1454542">
                  <a:extLst>
                    <a:ext uri="{9D8B030D-6E8A-4147-A177-3AD203B41FA5}">
                      <a16:colId xmlns:a16="http://schemas.microsoft.com/office/drawing/2014/main" val="2849712357"/>
                    </a:ext>
                  </a:extLst>
                </a:gridCol>
              </a:tblGrid>
              <a:tr h="34208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Modificaciones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7466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A.1.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rcentaje de la capacidad docente cubierta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6672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rgbClr val="00B050"/>
                          </a:solidFill>
                          <a:effectLst/>
                        </a:rPr>
                        <a:t>A.2. As</a:t>
                      </a: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ignaturas impartidas en títulos propios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Nuevo </a:t>
                      </a:r>
                      <a:r>
                        <a:rPr lang="es-ES" sz="14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es-ES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487829"/>
                  </a:ext>
                </a:extLst>
              </a:tr>
              <a:tr h="6484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A.3.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Variedad de asignaturas (adaptación a diferentes titulaciones) y distribución de docencia durante todo el curso académico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Modificado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A.4.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Participación en gestión académica no remunerada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Inclusión de más cargos de gestión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56739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A.5.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Impartición de docencia autorizada en inglés en asignaturas que no sean de idiomas.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otros idiomas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5792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A.6.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Dirección de TFG, TFM y Tesis Doctorales en la UCLM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fuera UCLM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44291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A.7.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Prácticas externas tutorizadas de estudiantes de la UCLM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96008"/>
                  </a:ext>
                </a:extLst>
              </a:tr>
              <a:tr h="578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A.8.</a:t>
                      </a:r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los tribunales de TFG, TFM y </a:t>
                      </a:r>
                      <a:r>
                        <a:rPr lang="es-E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externas</a:t>
                      </a:r>
                      <a:r>
                        <a:rPr lang="es-ES" sz="1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UCLM, y de Tesis Doctorales de la UCLM </a:t>
                      </a:r>
                      <a:r>
                        <a:rPr lang="es-E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otras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587618"/>
                  </a:ext>
                </a:extLst>
              </a:tr>
              <a:tr h="578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A.9.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 impartidas en Grado y Máster con un volumen alto de estudiantes </a:t>
                      </a:r>
                      <a:r>
                        <a:rPr lang="es-E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primera matrícula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6D9AC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es-ES" sz="1200" dirty="0" err="1">
                          <a:solidFill>
                            <a:srgbClr val="6D9AC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Nº</a:t>
                      </a:r>
                      <a:r>
                        <a:rPr lang="es-ES" sz="1200" dirty="0">
                          <a:solidFill>
                            <a:srgbClr val="6D9AC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Estudiantes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42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17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527" y="6428071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13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98F4DD-8244-4ACF-BAB6-35F115DC1A95}"/>
              </a:ext>
            </a:extLst>
          </p:cNvPr>
          <p:cNvSpPr txBox="1"/>
          <p:nvPr/>
        </p:nvSpPr>
        <p:spPr>
          <a:xfrm>
            <a:off x="667690" y="277274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A. DEDICACIÓN DOCENTE (25/125 ptos)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1B8119-6B6D-4B92-A946-9609EC096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69054"/>
              </p:ext>
            </p:extLst>
          </p:nvPr>
        </p:nvGraphicFramePr>
        <p:xfrm>
          <a:off x="459377" y="1226230"/>
          <a:ext cx="8957949" cy="345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6188">
                  <a:extLst>
                    <a:ext uri="{9D8B030D-6E8A-4147-A177-3AD203B41FA5}">
                      <a16:colId xmlns:a16="http://schemas.microsoft.com/office/drawing/2014/main" val="264230440"/>
                    </a:ext>
                  </a:extLst>
                </a:gridCol>
                <a:gridCol w="1023731">
                  <a:extLst>
                    <a:ext uri="{9D8B030D-6E8A-4147-A177-3AD203B41FA5}">
                      <a16:colId xmlns:a16="http://schemas.microsoft.com/office/drawing/2014/main" val="2849712357"/>
                    </a:ext>
                  </a:extLst>
                </a:gridCol>
                <a:gridCol w="1138030">
                  <a:extLst>
                    <a:ext uri="{9D8B030D-6E8A-4147-A177-3AD203B41FA5}">
                      <a16:colId xmlns:a16="http://schemas.microsoft.com/office/drawing/2014/main" val="2540470971"/>
                    </a:ext>
                  </a:extLst>
                </a:gridCol>
              </a:tblGrid>
              <a:tr h="345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9D1730"/>
                          </a:solidFill>
                          <a:effectLst/>
                        </a:rPr>
                        <a:t>A.1.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orcentaje de la capacidad docente cubierta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66724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9D0B7C06-6821-4473-9973-4C3A091489AD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3688C7-39DA-409F-A390-5F8ED4ACA1BD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C4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65314D-5FF4-4D39-B25D-40E9A5B8D377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34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0B5C9B-D1C9-476F-BF43-81A8815B863E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85C4D0-406F-43C1-A2EE-C2FB48487E57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609C00-71F5-472C-B397-13A06899A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306131-FBA6-42B2-B5BC-10EF75D4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38332"/>
              </p:ext>
            </p:extLst>
          </p:nvPr>
        </p:nvGraphicFramePr>
        <p:xfrm>
          <a:off x="459377" y="1617410"/>
          <a:ext cx="8957950" cy="4895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6783460">
                  <a:extLst>
                    <a:ext uri="{9D8B030D-6E8A-4147-A177-3AD203B41FA5}">
                      <a16:colId xmlns:a16="http://schemas.microsoft.com/office/drawing/2014/main" val="1880452211"/>
                    </a:ext>
                  </a:extLst>
                </a:gridCol>
                <a:gridCol w="993341">
                  <a:extLst>
                    <a:ext uri="{9D8B030D-6E8A-4147-A177-3AD203B41FA5}">
                      <a16:colId xmlns:a16="http://schemas.microsoft.com/office/drawing/2014/main" val="2664174213"/>
                    </a:ext>
                  </a:extLst>
                </a:gridCol>
                <a:gridCol w="1181149">
                  <a:extLst>
                    <a:ext uri="{9D8B030D-6E8A-4147-A177-3AD203B41FA5}">
                      <a16:colId xmlns:a16="http://schemas.microsoft.com/office/drawing/2014/main" val="4289415251"/>
                    </a:ext>
                  </a:extLst>
                </a:gridCol>
              </a:tblGrid>
              <a:tr h="323223">
                <a:tc>
                  <a:txBody>
                    <a:bodyPr/>
                    <a:lstStyle/>
                    <a:p>
                      <a:pPr marL="90170" algn="ctr"/>
                      <a:r>
                        <a:rPr lang="es-ES" sz="2000" dirty="0">
                          <a:effectLst/>
                        </a:rPr>
                        <a:t>PDI</a:t>
                      </a:r>
                      <a:r>
                        <a:rPr lang="es-ES" sz="2000" spc="-5" dirty="0">
                          <a:effectLst/>
                        </a:rPr>
                        <a:t> </a:t>
                      </a:r>
                      <a:r>
                        <a:rPr lang="es-ES" sz="2000" dirty="0">
                          <a:effectLst/>
                        </a:rPr>
                        <a:t>UCLM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3185" algn="ctr">
                        <a:spcAft>
                          <a:spcPts val="0"/>
                        </a:spcAft>
                      </a:pPr>
                      <a:r>
                        <a:rPr lang="es-ES_tradnl" sz="1200" b="1" kern="1200" dirty="0" err="1">
                          <a:solidFill>
                            <a:schemeClr val="tx1"/>
                          </a:solidFill>
                          <a:effectLst/>
                        </a:rPr>
                        <a:t>ECTS</a:t>
                      </a:r>
                      <a:r>
                        <a:rPr lang="es-ES_tradnl" sz="1200" b="1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r>
                        <a:rPr lang="es-ES_tradnl" sz="1200" b="1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_tradnl" sz="1200" b="1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Prof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3185" algn="ctr">
                        <a:spcAft>
                          <a:spcPts val="0"/>
                        </a:spcAft>
                      </a:pPr>
                      <a:r>
                        <a:rPr lang="es-ES_tradnl" sz="1200" b="1" kern="1200" dirty="0" err="1">
                          <a:solidFill>
                            <a:schemeClr val="tx1"/>
                          </a:solidFill>
                          <a:effectLst/>
                        </a:rPr>
                        <a:t>ECTS</a:t>
                      </a:r>
                      <a:r>
                        <a:rPr lang="es-ES_tradnl" sz="1200" b="1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r>
                        <a:rPr lang="es-ES_tradnl" sz="1200" b="1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 Cat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38003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marL="90170"/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7474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 con Grado de DOCTOR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6956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 DOCTOR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671564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/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  <a:r>
                        <a:rPr lang="es-ES" sz="2000" b="0" spc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UCLM tiempo completo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887901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/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  <a:r>
                        <a:rPr lang="es-ES" sz="20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intensificación en gestión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s-ES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967782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  <a:r>
                        <a:rPr lang="es-ES" sz="20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intensificación en investigación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indent="0"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1888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PDI</a:t>
                      </a:r>
                      <a:r>
                        <a:rPr lang="es-ES" sz="2000" b="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funcionario/laboral a</a:t>
                      </a:r>
                      <a:r>
                        <a:rPr lang="es-ES" sz="20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s-ES" sz="2000" b="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parcial 3H</a:t>
                      </a:r>
                      <a:r>
                        <a:rPr lang="es-E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(9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45380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PDI funcionario/laboral a tiempo parcial 4H </a:t>
                      </a:r>
                      <a:r>
                        <a:rPr lang="es-E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(12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38066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PDI funcionario/laboral a tiempo parcial 5H </a:t>
                      </a:r>
                      <a:r>
                        <a:rPr lang="es-E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104329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PDI funcionario/laboral a tiempo parcial 6H </a:t>
                      </a:r>
                      <a:r>
                        <a:rPr lang="es-E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(18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528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ASOC 3H (9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340801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ASOC 4H (12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3860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ASOC 5H (15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980882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ASOC 6H (18 ECTS)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96157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 Investigación con colaboración docente (8 ECTS)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28956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es-E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882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57661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1638C66-C980-46F0-8A7F-D2F77BCEB44A}"/>
              </a:ext>
            </a:extLst>
          </p:cNvPr>
          <p:cNvGraphicFramePr>
            <a:graphicFrameLocks noGrp="1"/>
          </p:cNvGraphicFramePr>
          <p:nvPr/>
        </p:nvGraphicFramePr>
        <p:xfrm>
          <a:off x="6332342" y="470891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859657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6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80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527" y="6428071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14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B. PLANIFICACÍÓN DE LA ACTIVIDAD DOCENTE (25/125 puntos)</a:t>
            </a: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D0B7C06-6821-4473-9973-4C3A091489AD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3688C7-39DA-409F-A390-5F8ED4ACA1BD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65314D-5FF4-4D39-B25D-40E9A5B8D377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0B5C9B-D1C9-476F-BF43-81A8815B863E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85C4D0-406F-43C1-A2EE-C2FB48487E57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8D6302-D300-4A8F-8259-C5A8117C57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B9FACA2-4604-4C6C-8E48-8F90DA40526D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48B07CB-152E-47D8-BB7C-68510E95B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04337"/>
              </p:ext>
            </p:extLst>
          </p:nvPr>
        </p:nvGraphicFramePr>
        <p:xfrm>
          <a:off x="459377" y="1344234"/>
          <a:ext cx="9000000" cy="4435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8414">
                  <a:extLst>
                    <a:ext uri="{9D8B030D-6E8A-4147-A177-3AD203B41FA5}">
                      <a16:colId xmlns:a16="http://schemas.microsoft.com/office/drawing/2014/main" val="264230440"/>
                    </a:ext>
                  </a:extLst>
                </a:gridCol>
                <a:gridCol w="1341586">
                  <a:extLst>
                    <a:ext uri="{9D8B030D-6E8A-4147-A177-3AD203B41FA5}">
                      <a16:colId xmlns:a16="http://schemas.microsoft.com/office/drawing/2014/main" val="2849712357"/>
                    </a:ext>
                  </a:extLst>
                </a:gridCol>
              </a:tblGrid>
              <a:tr h="38374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Modificaciones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7466"/>
                  </a:ext>
                </a:extLst>
              </a:tr>
              <a:tr h="943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Adecuación del programa docente y evaluación (reflejado en la guía docente) a lo establecido en la memoria verificada vigente de la titulación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66724"/>
                  </a:ext>
                </a:extLst>
              </a:tr>
              <a:tr h="499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B.2.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 de la entrega de guía docente electrónica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6036"/>
                  </a:ext>
                </a:extLst>
              </a:tr>
              <a:tr h="811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B.3.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con otros docentes que participan en la asignatura y otras asignaturas de la titulación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011957"/>
                  </a:ext>
                </a:extLst>
              </a:tr>
              <a:tr h="562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B.4.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 una programación de las asignaturas impartidas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56739"/>
                  </a:ext>
                </a:extLst>
              </a:tr>
              <a:tr h="622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B.5. </a:t>
                      </a:r>
                      <a:r>
                        <a:rPr lang="es-E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Planteamiento de nuevas acciones de mejora en función de los resultados obtenidos en las asignaturas</a:t>
                      </a:r>
                      <a:endParaRPr lang="es-ES_tradnl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</a:rPr>
                        <a:t>Nuevo </a:t>
                      </a:r>
                      <a:r>
                        <a:rPr lang="es-ES" sz="1600" dirty="0" err="1">
                          <a:solidFill>
                            <a:srgbClr val="00B050"/>
                          </a:solidFill>
                          <a:effectLst/>
                        </a:rPr>
                        <a:t>item</a:t>
                      </a:r>
                      <a:endParaRPr lang="es-E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670002"/>
                  </a:ext>
                </a:extLst>
              </a:tr>
              <a:tr h="612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B.6. </a:t>
                      </a:r>
                      <a:r>
                        <a:rPr lang="es-ES_tradn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material docente para asignaturas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5792"/>
                  </a:ext>
                </a:extLst>
              </a:tr>
            </a:tbl>
          </a:graphicData>
        </a:graphic>
      </p:graphicFrame>
      <p:sp>
        <p:nvSpPr>
          <p:cNvPr id="16" name="Marcador de número de diapositiva 10">
            <a:extLst>
              <a:ext uri="{FF2B5EF4-FFF2-40B4-BE49-F238E27FC236}">
                <a16:creationId xmlns:a16="http://schemas.microsoft.com/office/drawing/2014/main" id="{724D50FD-B736-454A-8D0C-E525AD5222AE}"/>
              </a:ext>
            </a:extLst>
          </p:cNvPr>
          <p:cNvSpPr txBox="1">
            <a:spLocks/>
          </p:cNvSpPr>
          <p:nvPr/>
        </p:nvSpPr>
        <p:spPr>
          <a:xfrm>
            <a:off x="7233680" y="635214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pPr/>
              <a:t>14</a:t>
            </a:fld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527" y="6428071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15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C. DESARROLLO DE LA ACTIVIDAD DOCENTE (25/125 puntos)</a:t>
            </a: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D0B7C06-6821-4473-9973-4C3A091489AD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3688C7-39DA-409F-A390-5F8ED4ACA1BD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65314D-5FF4-4D39-B25D-40E9A5B8D377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0B5C9B-D1C9-476F-BF43-81A8815B863E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85C4D0-406F-43C1-A2EE-C2FB48487E57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8D6302-D300-4A8F-8259-C5A8117C57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60306-6D54-4AAF-B32E-80AE64A4DF9C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5E7CF17-2222-48AF-A23D-1C15D2F2F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14122"/>
              </p:ext>
            </p:extLst>
          </p:nvPr>
        </p:nvGraphicFramePr>
        <p:xfrm>
          <a:off x="459377" y="1571642"/>
          <a:ext cx="9000000" cy="3928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2628">
                  <a:extLst>
                    <a:ext uri="{9D8B030D-6E8A-4147-A177-3AD203B41FA5}">
                      <a16:colId xmlns:a16="http://schemas.microsoft.com/office/drawing/2014/main" val="264230440"/>
                    </a:ext>
                  </a:extLst>
                </a:gridCol>
                <a:gridCol w="1417372">
                  <a:extLst>
                    <a:ext uri="{9D8B030D-6E8A-4147-A177-3AD203B41FA5}">
                      <a16:colId xmlns:a16="http://schemas.microsoft.com/office/drawing/2014/main" val="2849712357"/>
                    </a:ext>
                  </a:extLst>
                </a:gridCol>
              </a:tblGrid>
              <a:tr h="34208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Modificaciones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7466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C.1.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 de horarios de clases y tutorías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66724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C.2.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 del reglamento de evaluación y de los plazos administrativos (entrega de actas, actualización CV ANECA, encuestas PDI titulaciones, ..)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6036"/>
                  </a:ext>
                </a:extLst>
              </a:tr>
              <a:tr h="5551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Metodologías de evaluación empleadas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011957"/>
                  </a:ext>
                </a:extLst>
              </a:tr>
              <a:tr h="4478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C.4.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Metodologías docentes empleadas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56739"/>
                  </a:ext>
                </a:extLst>
              </a:tr>
              <a:tr h="50525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C.5. </a:t>
                      </a:r>
                      <a:r>
                        <a:rPr lang="es-ES_tradn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de tutela académica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5792"/>
                  </a:ext>
                </a:extLst>
              </a:tr>
              <a:tr h="6951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C.6.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 de actividades complementarias de formación que no formen parte del encargo docente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Modificado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4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7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16</a:t>
            </a:fld>
            <a:endParaRPr lang="es-ES" sz="1400" b="1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4988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Solventar indicación intervención general de la JCCM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B2F20C-621E-441E-9CD9-473A515AE7F3}"/>
              </a:ext>
            </a:extLst>
          </p:cNvPr>
          <p:cNvSpPr txBox="1"/>
          <p:nvPr/>
        </p:nvSpPr>
        <p:spPr>
          <a:xfrm>
            <a:off x="597710" y="256432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44CC66B-E88C-4BCE-A952-3BB13C47B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6B0D9D-AA75-4F4C-B6D4-8D761EBD6EB2}"/>
              </a:ext>
            </a:extLst>
          </p:cNvPr>
          <p:cNvSpPr txBox="1"/>
          <p:nvPr/>
        </p:nvSpPr>
        <p:spPr>
          <a:xfrm>
            <a:off x="459377" y="1419985"/>
            <a:ext cx="90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Informe definitivo de control financiero de la gestión de subvenciones y transferencias percibidas con cargo a los presupuestos de la JCCM (2019 y 2020)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AAAE03-85EC-4E72-8697-2440FE6D1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49" y="3043426"/>
            <a:ext cx="8907228" cy="309228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871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527" y="6428071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17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D. RESULTADOS DE LA ACTIVIDAD DOCENTE (25/125)</a:t>
            </a: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D0B7C06-6821-4473-9973-4C3A091489AD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3688C7-39DA-409F-A390-5F8ED4ACA1BD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65314D-5FF4-4D39-B25D-40E9A5B8D377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0B5C9B-D1C9-476F-BF43-81A8815B863E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85C4D0-406F-43C1-A2EE-C2FB48487E57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8D6302-D300-4A8F-8259-C5A8117C57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72AAD7-42CE-4678-BBB7-5D79E98F9134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2896799-8043-47FE-851B-00FA0910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7762"/>
              </p:ext>
            </p:extLst>
          </p:nvPr>
        </p:nvGraphicFramePr>
        <p:xfrm>
          <a:off x="493752" y="1598903"/>
          <a:ext cx="8965625" cy="2893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1174">
                  <a:extLst>
                    <a:ext uri="{9D8B030D-6E8A-4147-A177-3AD203B41FA5}">
                      <a16:colId xmlns:a16="http://schemas.microsoft.com/office/drawing/2014/main" val="264230440"/>
                    </a:ext>
                  </a:extLst>
                </a:gridCol>
                <a:gridCol w="1304451">
                  <a:extLst>
                    <a:ext uri="{9D8B030D-6E8A-4147-A177-3AD203B41FA5}">
                      <a16:colId xmlns:a16="http://schemas.microsoft.com/office/drawing/2014/main" val="2849712357"/>
                    </a:ext>
                  </a:extLst>
                </a:gridCol>
              </a:tblGrid>
              <a:tr h="34208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Modificaciones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7466"/>
                  </a:ext>
                </a:extLst>
              </a:tr>
              <a:tr h="49165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D.1.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Grado de satisfacción de los estudiantes con la actividad docente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Obligatorio ANECA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66724"/>
                  </a:ext>
                </a:extLst>
              </a:tr>
              <a:tr h="63644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D.2. </a:t>
                      </a:r>
                      <a:r>
                        <a:rPr lang="es-ES_tradn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las </a:t>
                      </a:r>
                      <a:r>
                        <a:rPr lang="es-ES_tradnl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tasas de resultados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6036"/>
                  </a:ext>
                </a:extLst>
              </a:tr>
              <a:tr h="7024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D.3.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y ejecución de acciones de mejora planteadas en cursos anteriores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011957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kern="1200" dirty="0">
                          <a:solidFill>
                            <a:srgbClr val="9D173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D.4. 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Autoevaluación y plan de mejora de la actividad docente del profesorado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5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4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E. APORTACIÓN A LAS LÍNEAS ESTRATÉGICAS DE LA UCLM (25/125 puntos)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0B7C06-6821-4473-9973-4C3A091489AD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3688C7-39DA-409F-A390-5F8ED4ACA1BD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65314D-5FF4-4D39-B25D-40E9A5B8D377}"/>
              </a:ext>
            </a:extLst>
          </p:cNvPr>
          <p:cNvSpPr/>
          <p:nvPr/>
        </p:nvSpPr>
        <p:spPr>
          <a:xfrm>
            <a:off x="4071000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0B5C9B-D1C9-476F-BF43-81A8815B863E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85C4D0-406F-43C1-A2EE-C2FB48487E57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8D6302-D300-4A8F-8259-C5A8117C57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180551"/>
            <a:ext cx="1309370" cy="36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37517C-8412-4637-A373-7E0A3DCD9070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2F210EB-A464-416E-AB74-A7095EEE8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85974"/>
              </p:ext>
            </p:extLst>
          </p:nvPr>
        </p:nvGraphicFramePr>
        <p:xfrm>
          <a:off x="453000" y="1234530"/>
          <a:ext cx="8999999" cy="5097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8004">
                  <a:extLst>
                    <a:ext uri="{9D8B030D-6E8A-4147-A177-3AD203B41FA5}">
                      <a16:colId xmlns:a16="http://schemas.microsoft.com/office/drawing/2014/main" val="264230440"/>
                    </a:ext>
                  </a:extLst>
                </a:gridCol>
                <a:gridCol w="1251995">
                  <a:extLst>
                    <a:ext uri="{9D8B030D-6E8A-4147-A177-3AD203B41FA5}">
                      <a16:colId xmlns:a16="http://schemas.microsoft.com/office/drawing/2014/main" val="2849712357"/>
                    </a:ext>
                  </a:extLst>
                </a:gridCol>
              </a:tblGrid>
              <a:tr h="34208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Modificaciones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7466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E.1.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Docencia de calidad: Participación en Programas de Formación PDI de la UCLM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66724"/>
                  </a:ext>
                </a:extLst>
              </a:tr>
              <a:tr h="448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E.2.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Docencia de calidad: Participación en Congresos y Jornadas orientadas a la formación o innovación docente universitaria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60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E.3.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Docencia de calidad: Participación en Proyectos de Innovación Docente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011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E.4.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Docencia de calidad: Participación en titulaciones programa ANECA de SIC y programas oficiales europeos de alto nivel (</a:t>
                      </a:r>
                      <a:r>
                        <a:rPr lang="es-ES" sz="1400" b="1" i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Erasmus </a:t>
                      </a:r>
                      <a:r>
                        <a:rPr lang="es-ES" sz="1400" b="1" i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Mundus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56739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E.5.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Transformación digital: Certificación y empleo de competencias Digitales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5792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E.6.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Transformación digital: Certificación de uso de Moodle y </a:t>
                      </a:r>
                      <a:r>
                        <a:rPr lang="es-E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la aplicación para registro de actividades docentes y tutorías (RAD)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kumimoji="0" lang="es-E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no ser la institucional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44291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E.7.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Internacionalización: Dominio del inglés del docente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otros idiomas</a:t>
                      </a: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96008"/>
                  </a:ext>
                </a:extLst>
              </a:tr>
              <a:tr h="325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E.8.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Internacionalización: Participación en el programa </a:t>
                      </a:r>
                      <a:r>
                        <a:rPr lang="es-ES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Friendly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5876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E.9 </a:t>
                      </a:r>
                      <a:r>
                        <a:rPr lang="es-E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Internacionalización: Estudiantes de programas de movilidad (Erasmus, Séneca, etc.) en las asignaturas impartidas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Nuevo </a:t>
                      </a:r>
                      <a:r>
                        <a:rPr kumimoji="0" lang="es-E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857661"/>
                  </a:ext>
                </a:extLst>
              </a:tr>
              <a:tr h="578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E.10.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Internacionalización: Estancias docentes en centros universitarios financiadas en convocatoria pública o por el centro de destino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26223"/>
                  </a:ext>
                </a:extLst>
              </a:tr>
              <a:tr h="30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E.11.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de excelencia: Publicación de </a:t>
                      </a:r>
                      <a:r>
                        <a:rPr lang="es-E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artículos en revistas </a:t>
                      </a:r>
                      <a:r>
                        <a:rPr lang="es-ES" sz="1400" b="1" strike="dbl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docentes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476392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BE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E.12.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de excelencia: Publicación de </a:t>
                      </a:r>
                      <a:r>
                        <a:rPr lang="es-E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libros y capítulos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libros </a:t>
                      </a:r>
                      <a:r>
                        <a:rPr lang="es-ES" sz="1400" b="1" strike="dbl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docentes</a:t>
                      </a:r>
                      <a:r>
                        <a:rPr lang="es-ES" sz="1400" b="1" strike="noStrike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ISBN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Modificado</a:t>
                      </a: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1" marR="2222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24301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874F56D-DFAE-41CA-97BE-FC310231A1EE}"/>
              </a:ext>
            </a:extLst>
          </p:cNvPr>
          <p:cNvSpPr txBox="1"/>
          <p:nvPr/>
        </p:nvSpPr>
        <p:spPr>
          <a:xfrm>
            <a:off x="453000" y="6431543"/>
            <a:ext cx="899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Puntuación dimensión: </a:t>
            </a:r>
            <a:r>
              <a:rPr lang="es-ES" dirty="0">
                <a:solidFill>
                  <a:srgbClr val="00B050"/>
                </a:solidFill>
              </a:rPr>
              <a:t>25 de 30 puntos</a:t>
            </a:r>
          </a:p>
        </p:txBody>
      </p:sp>
    </p:spTree>
    <p:extLst>
      <p:ext uri="{BB962C8B-B14F-4D97-AF65-F5344CB8AC3E}">
        <p14:creationId xmlns:p14="http://schemas.microsoft.com/office/powerpoint/2010/main" val="243380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19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82497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BD07C1C-38AF-4B65-B3D6-119EEAEF1CA5}"/>
              </a:ext>
            </a:extLst>
          </p:cNvPr>
          <p:cNvSpPr txBox="1"/>
          <p:nvPr/>
        </p:nvSpPr>
        <p:spPr>
          <a:xfrm>
            <a:off x="526175" y="22712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B3EBFE-EE22-47D2-9371-764AEF4A944F}"/>
              </a:ext>
            </a:extLst>
          </p:cNvPr>
          <p:cNvSpPr txBox="1"/>
          <p:nvPr/>
        </p:nvSpPr>
        <p:spPr>
          <a:xfrm>
            <a:off x="1551506" y="1025110"/>
            <a:ext cx="6815741" cy="65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es-ES" sz="2800" b="1" cap="all" dirty="0">
                <a:solidFill>
                  <a:srgbClr val="A50021"/>
                </a:solidFill>
                <a:cs typeface="Times New Roman" panose="02020603050405020304" pitchFamily="18" charset="0"/>
              </a:rPr>
              <a:t>CRITERIOS VALORACIÓN FAVORABLE</a:t>
            </a:r>
            <a:endParaRPr lang="es-ES" altLang="es-ES" sz="2800" b="1" cap="all" dirty="0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29BE19-F1EE-4212-B08C-3226AA76722B}"/>
              </a:ext>
            </a:extLst>
          </p:cNvPr>
          <p:cNvSpPr txBox="1"/>
          <p:nvPr/>
        </p:nvSpPr>
        <p:spPr>
          <a:xfrm>
            <a:off x="520960" y="1603011"/>
            <a:ext cx="9000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 algn="just">
              <a:spcBef>
                <a:spcPts val="600"/>
              </a:spcBef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Reconocer la diversidad actividad docente:</a:t>
            </a:r>
            <a:r>
              <a:rPr lang="es-ES" sz="2400" dirty="0">
                <a:latin typeface="+mj-lt"/>
              </a:rPr>
              <a:t> Se alcanza favorable con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es-ES" sz="2400" dirty="0">
                <a:latin typeface="+mj-lt"/>
              </a:rPr>
              <a:t>50 (125 </a:t>
            </a:r>
            <a:r>
              <a:rPr lang="es-ES" sz="2400" dirty="0" err="1">
                <a:latin typeface="+mj-lt"/>
              </a:rPr>
              <a:t>ptos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max</a:t>
            </a:r>
            <a:r>
              <a:rPr lang="es-ES" sz="2400" dirty="0">
                <a:latin typeface="+mj-lt"/>
              </a:rPr>
              <a:t> posibles)</a:t>
            </a:r>
          </a:p>
          <a:p>
            <a:pPr marL="538163" indent="-538163" algn="just">
              <a:spcBef>
                <a:spcPts val="600"/>
              </a:spcBef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Se permite no conseguir todas las dimensiones:</a:t>
            </a:r>
            <a:r>
              <a:rPr lang="es-ES" sz="2400" dirty="0">
                <a:latin typeface="+mj-lt"/>
              </a:rPr>
              <a:t> No más de 2 dimensiones “E”</a:t>
            </a: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538163" indent="-538163" algn="just">
              <a:spcBef>
                <a:spcPts val="600"/>
              </a:spcBef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Modelo garantista para el profesorado:</a:t>
            </a:r>
            <a:r>
              <a:rPr lang="es-ES" sz="2400" dirty="0">
                <a:latin typeface="+mj-lt"/>
              </a:rPr>
              <a:t> Muchos indicadores máxima valoración si no existen informes desfavorables.</a:t>
            </a:r>
            <a:endParaRPr lang="es-E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538163" indent="-538163" algn="just">
              <a:spcBef>
                <a:spcPts val="600"/>
              </a:spcBef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solidFill>
                  <a:schemeClr val="tx1"/>
                </a:solidFill>
                <a:effectLst/>
                <a:latin typeface="+mj-lt"/>
              </a:rPr>
              <a:t>Minimizar </a:t>
            </a:r>
            <a:r>
              <a:rPr lang="es-ES" sz="2400" b="1" dirty="0">
                <a:latin typeface="+mj-lt"/>
              </a:rPr>
              <a:t>burocracia administrativa: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El número de evidencias es reducido frente a modelos de excelencia. </a:t>
            </a:r>
          </a:p>
          <a:p>
            <a:pPr marL="538163" indent="-538163" algn="just">
              <a:spcBef>
                <a:spcPts val="600"/>
              </a:spcBef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Mejorar el proceso enseñanza-aprendizaje: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 Indicadores con más peso los relacionados con el proceso de enseñanza-aprendizaje (independiente </a:t>
            </a:r>
            <a:r>
              <a:rPr kumimoji="0" lang="es-ES" sz="24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nº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 estudiantes o ECTS).</a:t>
            </a:r>
            <a:endParaRPr lang="es-E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w Cen MT" panose="020B0602020104020603" pitchFamily="34" charset="0"/>
            </a:endParaRPr>
          </a:p>
        </p:txBody>
      </p:sp>
      <p:pic>
        <p:nvPicPr>
          <p:cNvPr id="17" name="Imagen 1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ECAE334-BC4A-437F-B5FF-965333573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98F4DD-8244-4ACF-BAB6-35F115DC1A95}"/>
              </a:ext>
            </a:extLst>
          </p:cNvPr>
          <p:cNvSpPr txBox="1"/>
          <p:nvPr/>
        </p:nvSpPr>
        <p:spPr>
          <a:xfrm>
            <a:off x="588379" y="27901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68D8DAA-D35A-499C-BEEC-3D75AB41D926}"/>
              </a:ext>
            </a:extLst>
          </p:cNvPr>
          <p:cNvSpPr txBox="1"/>
          <p:nvPr/>
        </p:nvSpPr>
        <p:spPr>
          <a:xfrm>
            <a:off x="500457" y="1399143"/>
            <a:ext cx="9117511" cy="511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36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altLang="es-ES" sz="2800" b="1" dirty="0">
                <a:cs typeface="Times New Roman" panose="02020603050405020304" pitchFamily="18" charset="0"/>
              </a:rPr>
              <a:t> Plan DOCENTIA de ANECA</a:t>
            </a:r>
          </a:p>
          <a:p>
            <a:pPr marL="285750" indent="-285750" algn="just">
              <a:lnSpc>
                <a:spcPts val="336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altLang="es-ES" sz="2800" b="1" dirty="0">
                <a:cs typeface="Times New Roman" panose="02020603050405020304" pitchFamily="18" charset="0"/>
              </a:rPr>
              <a:t> Necesidad de implantación en UCLM. </a:t>
            </a:r>
          </a:p>
          <a:p>
            <a:pPr marL="285750" indent="-285750" algn="just">
              <a:lnSpc>
                <a:spcPts val="336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altLang="es-ES" sz="2800" b="1" dirty="0">
                <a:cs typeface="Times New Roman" panose="02020603050405020304" pitchFamily="18" charset="0"/>
              </a:rPr>
              <a:t>	Programa DOCENTIA-UCLM: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Objetivos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Análisis aportaciones al plan DOCENTIA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Ámbito de aplicación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Valoración favorable DOCENTIA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Modelo de excelencia docente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Consecuencias de la evaluación</a:t>
            </a:r>
          </a:p>
          <a:p>
            <a:pPr marL="914400" lvl="1" indent="-457200" algn="just">
              <a:lnSpc>
                <a:spcPts val="33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s-ES" sz="2800" b="1" dirty="0">
                <a:cs typeface="Times New Roman" panose="02020603050405020304" pitchFamily="18" charset="0"/>
              </a:rPr>
              <a:t>Pasos siguientes</a:t>
            </a:r>
          </a:p>
        </p:txBody>
      </p:sp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1DECF85-EE90-4671-B032-4CB4537C5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8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20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82497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BD07C1C-38AF-4B65-B3D6-119EEAEF1CA5}"/>
              </a:ext>
            </a:extLst>
          </p:cNvPr>
          <p:cNvSpPr txBox="1"/>
          <p:nvPr/>
        </p:nvSpPr>
        <p:spPr>
          <a:xfrm>
            <a:off x="526175" y="22712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B3EBFE-EE22-47D2-9371-764AEF4A944F}"/>
              </a:ext>
            </a:extLst>
          </p:cNvPr>
          <p:cNvSpPr txBox="1"/>
          <p:nvPr/>
        </p:nvSpPr>
        <p:spPr>
          <a:xfrm>
            <a:off x="1551506" y="1025110"/>
            <a:ext cx="6815741" cy="65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es-ES" sz="2800" b="1" cap="all" dirty="0">
                <a:solidFill>
                  <a:srgbClr val="A50021"/>
                </a:solidFill>
                <a:cs typeface="Times New Roman" panose="02020603050405020304" pitchFamily="18" charset="0"/>
              </a:rPr>
              <a:t>CRITERIOS MODELO DE EXCELENCIA</a:t>
            </a:r>
            <a:endParaRPr lang="es-ES" altLang="es-ES" sz="2800" b="1" cap="all" dirty="0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29BE19-F1EE-4212-B08C-3226AA76722B}"/>
              </a:ext>
            </a:extLst>
          </p:cNvPr>
          <p:cNvSpPr txBox="1"/>
          <p:nvPr/>
        </p:nvSpPr>
        <p:spPr>
          <a:xfrm>
            <a:off x="520960" y="1603011"/>
            <a:ext cx="900000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Reconocer la diversidad actividad docente:</a:t>
            </a:r>
            <a:r>
              <a:rPr lang="es-ES" sz="2400" dirty="0">
                <a:latin typeface="+mj-lt"/>
              </a:rPr>
              <a:t> Se puede participar con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≥90</a:t>
            </a:r>
            <a:r>
              <a:rPr lang="es-ES" sz="2400" dirty="0">
                <a:latin typeface="+mj-lt"/>
              </a:rPr>
              <a:t> (125 </a:t>
            </a:r>
            <a:r>
              <a:rPr lang="es-ES" sz="2400" dirty="0" err="1">
                <a:latin typeface="+mj-lt"/>
              </a:rPr>
              <a:t>ptos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err="1">
                <a:latin typeface="+mj-lt"/>
              </a:rPr>
              <a:t>max</a:t>
            </a:r>
            <a:r>
              <a:rPr lang="es-ES" sz="2400" dirty="0">
                <a:latin typeface="+mj-lt"/>
              </a:rPr>
              <a:t> posibles).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Potenciar el desarrollo integral en marco de desarrollo profesional docente:</a:t>
            </a:r>
            <a:r>
              <a:rPr lang="es-ES" sz="2400" dirty="0">
                <a:latin typeface="+mj-lt"/>
              </a:rPr>
              <a:t> Todas las dimensiones aprobadas</a:t>
            </a: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Modelo basado en evidenciar méritos:</a:t>
            </a:r>
            <a:r>
              <a:rPr lang="es-ES" sz="2400" dirty="0">
                <a:latin typeface="+mj-lt"/>
              </a:rPr>
              <a:t> Se debe demostrar la excelencia y asegurar la </a:t>
            </a:r>
            <a:r>
              <a:rPr lang="es-ES" sz="2400" dirty="0" err="1">
                <a:latin typeface="+mj-lt"/>
              </a:rPr>
              <a:t>representabilidad</a:t>
            </a:r>
            <a:r>
              <a:rPr lang="es-ES" sz="2400" dirty="0">
                <a:latin typeface="+mj-lt"/>
              </a:rPr>
              <a:t> de datos.</a:t>
            </a:r>
            <a:endParaRPr lang="es-E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solidFill>
                  <a:schemeClr val="tx1"/>
                </a:solidFill>
                <a:effectLst/>
                <a:latin typeface="+mj-lt"/>
              </a:rPr>
              <a:t>Minimizar </a:t>
            </a:r>
            <a:r>
              <a:rPr lang="es-ES" sz="2400" b="1" dirty="0">
                <a:latin typeface="+mj-lt"/>
              </a:rPr>
              <a:t>burocracia administrativa:</a:t>
            </a:r>
            <a:r>
              <a:rPr lang="es-ES" sz="2400" dirty="0">
                <a:latin typeface="+mj-lt"/>
              </a:rPr>
              <a:t> Únicamente solicitar evidencias clave y conocidas previamente (transparencia)</a:t>
            </a:r>
            <a:r>
              <a:rPr lang="es-ES" sz="240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Independente de la categoría de profesorado: </a:t>
            </a:r>
            <a:r>
              <a:rPr lang="es-ES" sz="2400" dirty="0">
                <a:latin typeface="+mj-lt"/>
              </a:rPr>
              <a:t>Favorecer su consecución por profesores junior (MDPD). </a:t>
            </a:r>
            <a:endParaRPr lang="es-E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Independiente de la cantidad: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 Se prima la calidad en </a:t>
            </a:r>
            <a:r>
              <a:rPr lang="es-ES" sz="2400" dirty="0">
                <a:latin typeface="+mj-lt"/>
              </a:rPr>
              <a:t>las principales actividades docentes.</a:t>
            </a:r>
            <a:endParaRPr lang="es-E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w Cen MT" panose="020B0602020104020603" pitchFamily="34" charset="0"/>
            </a:endParaRPr>
          </a:p>
        </p:txBody>
      </p:sp>
      <p:pic>
        <p:nvPicPr>
          <p:cNvPr id="17" name="Imagen 1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ECAE334-BC4A-437F-B5FF-965333573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2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21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F35312-6066-4E4A-9A4B-E8C06ABACA49}"/>
              </a:ext>
            </a:extLst>
          </p:cNvPr>
          <p:cNvSpPr txBox="1"/>
          <p:nvPr/>
        </p:nvSpPr>
        <p:spPr>
          <a:xfrm>
            <a:off x="984500" y="1085345"/>
            <a:ext cx="779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¿Quién se evalúa?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A6B973-F97F-4FC2-88F3-3F0F8BB03F7A}"/>
              </a:ext>
            </a:extLst>
          </p:cNvPr>
          <p:cNvSpPr txBox="1"/>
          <p:nvPr/>
        </p:nvSpPr>
        <p:spPr>
          <a:xfrm>
            <a:off x="667690" y="183970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CBAB435-8031-4B28-8CB2-AF126F8E9BD8}"/>
              </a:ext>
            </a:extLst>
          </p:cNvPr>
          <p:cNvSpPr/>
          <p:nvPr/>
        </p:nvSpPr>
        <p:spPr>
          <a:xfrm>
            <a:off x="459377" y="802347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PROCEDIMIENTO DE EVALUACIÓN DOCENTIA-UCLM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C3B645E-24F3-458B-A40A-5EBD017B42C4}"/>
              </a:ext>
            </a:extLst>
          </p:cNvPr>
          <p:cNvSpPr/>
          <p:nvPr/>
        </p:nvSpPr>
        <p:spPr>
          <a:xfrm>
            <a:off x="459377" y="628984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4609DCC-19A2-441A-9B03-721572C50091}"/>
              </a:ext>
            </a:extLst>
          </p:cNvPr>
          <p:cNvSpPr/>
          <p:nvPr/>
        </p:nvSpPr>
        <p:spPr>
          <a:xfrm>
            <a:off x="2268377" y="628984"/>
            <a:ext cx="1764000" cy="87029"/>
          </a:xfrm>
          <a:prstGeom prst="rect">
            <a:avLst/>
          </a:prstGeom>
          <a:solidFill>
            <a:srgbClr val="C4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A540284-DDBE-41C4-AE31-BAC90C9ABDBE}"/>
              </a:ext>
            </a:extLst>
          </p:cNvPr>
          <p:cNvSpPr/>
          <p:nvPr/>
        </p:nvSpPr>
        <p:spPr>
          <a:xfrm>
            <a:off x="4077377" y="628984"/>
            <a:ext cx="1764000" cy="87029"/>
          </a:xfrm>
          <a:prstGeom prst="rect">
            <a:avLst/>
          </a:prstGeom>
          <a:solidFill>
            <a:srgbClr val="E34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A2E40B-EFF4-496A-9675-AF395F9E9226}"/>
              </a:ext>
            </a:extLst>
          </p:cNvPr>
          <p:cNvSpPr/>
          <p:nvPr/>
        </p:nvSpPr>
        <p:spPr>
          <a:xfrm>
            <a:off x="5886377" y="628984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385BAE-F0F0-4AD5-8600-F18BDCA06449}"/>
              </a:ext>
            </a:extLst>
          </p:cNvPr>
          <p:cNvSpPr/>
          <p:nvPr/>
        </p:nvSpPr>
        <p:spPr>
          <a:xfrm>
            <a:off x="7695377" y="628984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DF8A716-5413-4A75-97CA-1A4D99249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C5465AD-BDD7-47C8-9A6A-BC27B0C83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57240"/>
              </p:ext>
            </p:extLst>
          </p:nvPr>
        </p:nvGraphicFramePr>
        <p:xfrm>
          <a:off x="180815" y="1616685"/>
          <a:ext cx="9619281" cy="4745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794">
                  <a:extLst>
                    <a:ext uri="{9D8B030D-6E8A-4147-A177-3AD203B41FA5}">
                      <a16:colId xmlns:a16="http://schemas.microsoft.com/office/drawing/2014/main" val="1257948754"/>
                    </a:ext>
                  </a:extLst>
                </a:gridCol>
                <a:gridCol w="3279177">
                  <a:extLst>
                    <a:ext uri="{9D8B030D-6E8A-4147-A177-3AD203B41FA5}">
                      <a16:colId xmlns:a16="http://schemas.microsoft.com/office/drawing/2014/main" val="2966781451"/>
                    </a:ext>
                  </a:extLst>
                </a:gridCol>
                <a:gridCol w="2657310">
                  <a:extLst>
                    <a:ext uri="{9D8B030D-6E8A-4147-A177-3AD203B41FA5}">
                      <a16:colId xmlns:a16="http://schemas.microsoft.com/office/drawing/2014/main" val="3624860145"/>
                    </a:ext>
                  </a:extLst>
                </a:gridCol>
              </a:tblGrid>
              <a:tr h="6233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Categoría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Periodo de evaluación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_tradnl" sz="20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Obligatoriedad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24826"/>
                  </a:ext>
                </a:extLst>
              </a:tr>
              <a:tr h="6142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Personal permanente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2, 3 y 4 cursos actividad docente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600" b="1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Voluntario</a:t>
                      </a:r>
                      <a:endParaRPr lang="es-E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577590"/>
                  </a:ext>
                </a:extLst>
              </a:tr>
              <a:tr h="6142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Personal permanente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5 cursos actividad docente sin evaluar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600" b="1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Obligatorio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(posterior </a:t>
                      </a:r>
                      <a:r>
                        <a:rPr lang="es-E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1/1/2027</a:t>
                      </a: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)</a:t>
                      </a:r>
                      <a:r>
                        <a:rPr lang="es-ES" sz="1600" b="1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E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89421"/>
                  </a:ext>
                </a:extLst>
              </a:tr>
              <a:tr h="6142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Personal no permanente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3, 4 y 5 cursos actividad docente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600" b="1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Voluntario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(posterior </a:t>
                      </a:r>
                      <a:r>
                        <a:rPr lang="es-E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1/1/2025</a:t>
                      </a: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)</a:t>
                      </a:r>
                      <a:endParaRPr lang="es-E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922259"/>
                  </a:ext>
                </a:extLst>
              </a:tr>
              <a:tr h="6297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Personal permanente y no permanente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Solicitud quinquenio docente, sin certificado favorable en 2 años anteriores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Obligatorio 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(posterior </a:t>
                      </a:r>
                      <a:r>
                        <a:rPr lang="es-E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1/1/2025</a:t>
                      </a: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206833"/>
                  </a:ext>
                </a:extLst>
              </a:tr>
              <a:tr h="6142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Personal permanente y no permanente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2 años después de DOCENTIA-UCLM desfavorable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Obligatorio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5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72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22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FA6B973-F97F-4FC2-88F3-3F0F8BB03F7A}"/>
              </a:ext>
            </a:extLst>
          </p:cNvPr>
          <p:cNvSpPr txBox="1"/>
          <p:nvPr/>
        </p:nvSpPr>
        <p:spPr>
          <a:xfrm>
            <a:off x="667690" y="183970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CBAB435-8031-4B28-8CB2-AF126F8E9BD8}"/>
              </a:ext>
            </a:extLst>
          </p:cNvPr>
          <p:cNvSpPr/>
          <p:nvPr/>
        </p:nvSpPr>
        <p:spPr>
          <a:xfrm>
            <a:off x="459377" y="802347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PROCEDIMIENTO DE EVALUACIÓN DOCENTIA-UCLM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C3B645E-24F3-458B-A40A-5EBD017B42C4}"/>
              </a:ext>
            </a:extLst>
          </p:cNvPr>
          <p:cNvSpPr/>
          <p:nvPr/>
        </p:nvSpPr>
        <p:spPr>
          <a:xfrm>
            <a:off x="459377" y="628984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4609DCC-19A2-441A-9B03-721572C50091}"/>
              </a:ext>
            </a:extLst>
          </p:cNvPr>
          <p:cNvSpPr/>
          <p:nvPr/>
        </p:nvSpPr>
        <p:spPr>
          <a:xfrm>
            <a:off x="2268377" y="628984"/>
            <a:ext cx="1764000" cy="87029"/>
          </a:xfrm>
          <a:prstGeom prst="rect">
            <a:avLst/>
          </a:prstGeom>
          <a:solidFill>
            <a:srgbClr val="C4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A540284-DDBE-41C4-AE31-BAC90C9ABDBE}"/>
              </a:ext>
            </a:extLst>
          </p:cNvPr>
          <p:cNvSpPr/>
          <p:nvPr/>
        </p:nvSpPr>
        <p:spPr>
          <a:xfrm>
            <a:off x="4077377" y="628984"/>
            <a:ext cx="1764000" cy="87029"/>
          </a:xfrm>
          <a:prstGeom prst="rect">
            <a:avLst/>
          </a:prstGeom>
          <a:solidFill>
            <a:srgbClr val="E34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A2E40B-EFF4-496A-9675-AF395F9E9226}"/>
              </a:ext>
            </a:extLst>
          </p:cNvPr>
          <p:cNvSpPr/>
          <p:nvPr/>
        </p:nvSpPr>
        <p:spPr>
          <a:xfrm>
            <a:off x="5886377" y="628984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385BAE-F0F0-4AD5-8600-F18BDCA06449}"/>
              </a:ext>
            </a:extLst>
          </p:cNvPr>
          <p:cNvSpPr/>
          <p:nvPr/>
        </p:nvSpPr>
        <p:spPr>
          <a:xfrm>
            <a:off x="7695377" y="628984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72BDFDD9-71AF-444A-A65C-E955B00753BC}"/>
              </a:ext>
            </a:extLst>
          </p:cNvPr>
          <p:cNvGraphicFramePr>
            <a:graphicFrameLocks noGrp="1"/>
          </p:cNvGraphicFramePr>
          <p:nvPr/>
        </p:nvGraphicFramePr>
        <p:xfrm>
          <a:off x="828800" y="2615203"/>
          <a:ext cx="8094846" cy="3406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9920">
                  <a:extLst>
                    <a:ext uri="{9D8B030D-6E8A-4147-A177-3AD203B41FA5}">
                      <a16:colId xmlns:a16="http://schemas.microsoft.com/office/drawing/2014/main" val="1294645170"/>
                    </a:ext>
                  </a:extLst>
                </a:gridCol>
                <a:gridCol w="3924926">
                  <a:extLst>
                    <a:ext uri="{9D8B030D-6E8A-4147-A177-3AD203B41FA5}">
                      <a16:colId xmlns:a16="http://schemas.microsoft.com/office/drawing/2014/main" val="3075183915"/>
                    </a:ext>
                  </a:extLst>
                </a:gridCol>
              </a:tblGrid>
              <a:tr h="35568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Periodos de solicitud desde última evaluación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Cursos académicos que se pueden solicitar como exentos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47590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2 cursos de actividad docente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dirty="0">
                          <a:solidFill>
                            <a:srgbClr val="A5002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0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83801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3 cursos de actividad docente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kern="1200" dirty="0">
                          <a:solidFill>
                            <a:srgbClr val="A500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1</a:t>
                      </a:r>
                      <a:endParaRPr lang="es-ES" sz="2000" dirty="0">
                        <a:solidFill>
                          <a:srgbClr val="A5002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409371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4 cursos de actividad docente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kern="1200" dirty="0">
                          <a:solidFill>
                            <a:srgbClr val="A500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1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43956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5 cursos de actividad docente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rgbClr val="A5002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2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36019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830BA588-2415-43AB-8E9B-CFC0196F2082}"/>
              </a:ext>
            </a:extLst>
          </p:cNvPr>
          <p:cNvSpPr txBox="1"/>
          <p:nvPr/>
        </p:nvSpPr>
        <p:spPr>
          <a:xfrm>
            <a:off x="963477" y="1269473"/>
            <a:ext cx="779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PDI permanente y no permanente puede solicitar la exención de periodos de evaluación por razones debidamente justificadas. </a:t>
            </a:r>
            <a:r>
              <a:rPr lang="es-ES" sz="1600" b="1" dirty="0"/>
              <a:t>Validación por Departamento y Centro.</a:t>
            </a:r>
          </a:p>
        </p:txBody>
      </p:sp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FFC3136-425B-41AF-BB13-47ACAB0BE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23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A6B973-F97F-4FC2-88F3-3F0F8BB03F7A}"/>
              </a:ext>
            </a:extLst>
          </p:cNvPr>
          <p:cNvSpPr txBox="1"/>
          <p:nvPr/>
        </p:nvSpPr>
        <p:spPr>
          <a:xfrm>
            <a:off x="667690" y="183970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CBAB435-8031-4B28-8CB2-AF126F8E9BD8}"/>
              </a:ext>
            </a:extLst>
          </p:cNvPr>
          <p:cNvSpPr/>
          <p:nvPr/>
        </p:nvSpPr>
        <p:spPr>
          <a:xfrm>
            <a:off x="459377" y="802347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PROCEDIMIENTO DE EVALUACIÓN DOCENTIA-UCLM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C3B645E-24F3-458B-A40A-5EBD017B42C4}"/>
              </a:ext>
            </a:extLst>
          </p:cNvPr>
          <p:cNvSpPr/>
          <p:nvPr/>
        </p:nvSpPr>
        <p:spPr>
          <a:xfrm>
            <a:off x="459377" y="628984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4609DCC-19A2-441A-9B03-721572C50091}"/>
              </a:ext>
            </a:extLst>
          </p:cNvPr>
          <p:cNvSpPr/>
          <p:nvPr/>
        </p:nvSpPr>
        <p:spPr>
          <a:xfrm>
            <a:off x="2268377" y="628984"/>
            <a:ext cx="1764000" cy="87029"/>
          </a:xfrm>
          <a:prstGeom prst="rect">
            <a:avLst/>
          </a:prstGeom>
          <a:solidFill>
            <a:srgbClr val="C4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A540284-DDBE-41C4-AE31-BAC90C9ABDBE}"/>
              </a:ext>
            </a:extLst>
          </p:cNvPr>
          <p:cNvSpPr/>
          <p:nvPr/>
        </p:nvSpPr>
        <p:spPr>
          <a:xfrm>
            <a:off x="4077377" y="628984"/>
            <a:ext cx="1764000" cy="87029"/>
          </a:xfrm>
          <a:prstGeom prst="rect">
            <a:avLst/>
          </a:prstGeom>
          <a:solidFill>
            <a:srgbClr val="E34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A2E40B-EFF4-496A-9675-AF395F9E9226}"/>
              </a:ext>
            </a:extLst>
          </p:cNvPr>
          <p:cNvSpPr/>
          <p:nvPr/>
        </p:nvSpPr>
        <p:spPr>
          <a:xfrm>
            <a:off x="5886377" y="628984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385BAE-F0F0-4AD5-8600-F18BDCA06449}"/>
              </a:ext>
            </a:extLst>
          </p:cNvPr>
          <p:cNvSpPr/>
          <p:nvPr/>
        </p:nvSpPr>
        <p:spPr>
          <a:xfrm>
            <a:off x="7695377" y="628984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DF8A716-5413-4A75-97CA-1A4D99249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BC4BFD31-D59C-4E5D-9CAE-9FB8444F2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70061"/>
              </p:ext>
            </p:extLst>
          </p:nvPr>
        </p:nvGraphicFramePr>
        <p:xfrm>
          <a:off x="459377" y="1607165"/>
          <a:ext cx="9000002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82">
                  <a:extLst>
                    <a:ext uri="{9D8B030D-6E8A-4147-A177-3AD203B41FA5}">
                      <a16:colId xmlns:a16="http://schemas.microsoft.com/office/drawing/2014/main" val="413481817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92089371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522444275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33579782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15959558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70407687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410227951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303273809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942649778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43880434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649858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Hitos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4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Solicitud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2023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2024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chemeClr val="accent6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2025</a:t>
                      </a:r>
                    </a:p>
                    <a:p>
                      <a:pPr algn="ctr"/>
                      <a:r>
                        <a:rPr lang="es-ES" b="1" dirty="0"/>
                        <a:t>(Obl)</a:t>
                      </a:r>
                    </a:p>
                  </a:txBody>
                  <a:tcPr anchor="ctr">
                    <a:pattFill prst="wdUpDiag">
                      <a:fgClr>
                        <a:schemeClr val="accent6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2029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2030</a:t>
                      </a:r>
                    </a:p>
                    <a:p>
                      <a:pPr algn="ctr"/>
                      <a:r>
                        <a:rPr lang="es-ES" b="1" dirty="0"/>
                        <a:t>(Obl)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4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Cursos evaluación</a:t>
                      </a:r>
                    </a:p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 y 22/23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 </a:t>
                      </a:r>
                      <a:endParaRPr lang="es-ES" sz="1200" dirty="0"/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21/22, 22/23 y 23/24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</a:t>
                      </a:r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22/23, 23/24 y 24/25</a:t>
                      </a:r>
                    </a:p>
                    <a:p>
                      <a:pPr algn="ctr"/>
                      <a:r>
                        <a:rPr lang="es-ES" sz="800" dirty="0"/>
                        <a:t>(Quinquenio)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podría pedir</a:t>
                      </a:r>
                      <a:endParaRPr lang="es-E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24/25  25/26 y 26/27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22/23, 23/24, 25/26  26/27 y 27/28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25/26  26/27, 27/28 y 28/29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25/26, 26/27, 27/28, 28/29 y 29/30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(Quinquenio)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podría pedir</a:t>
                      </a:r>
                      <a:endParaRPr lang="es-E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27/28, 28/29, 29/30, 30/31 y 31/32 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6594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60756AB-10C0-8D70-A692-55F94B31CF05}"/>
              </a:ext>
            </a:extLst>
          </p:cNvPr>
          <p:cNvSpPr txBox="1"/>
          <p:nvPr/>
        </p:nvSpPr>
        <p:spPr>
          <a:xfrm>
            <a:off x="529360" y="1173906"/>
            <a:ext cx="900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Situación: Solicitud de quinquenio en el curso 2025</a:t>
            </a:r>
          </a:p>
        </p:txBody>
      </p:sp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3544044B-7680-4F66-8CCF-BE6D7C97B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51017"/>
              </p:ext>
            </p:extLst>
          </p:nvPr>
        </p:nvGraphicFramePr>
        <p:xfrm>
          <a:off x="452999" y="4213145"/>
          <a:ext cx="9000002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82">
                  <a:extLst>
                    <a:ext uri="{9D8B030D-6E8A-4147-A177-3AD203B41FA5}">
                      <a16:colId xmlns:a16="http://schemas.microsoft.com/office/drawing/2014/main" val="413481817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92089371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522444275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33579782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15959558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70407687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410227951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303273809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942649778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43880434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749036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Hitos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4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Solicitud</a:t>
                      </a:r>
                    </a:p>
                    <a:p>
                      <a:pPr algn="ctr"/>
                      <a:r>
                        <a:rPr lang="es-ES" sz="1000" dirty="0"/>
                        <a:t>DOCENTIA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2024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2025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(Obl)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2029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2030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(Obl)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4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Cursos evaluación</a:t>
                      </a:r>
                    </a:p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 y 22/23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 </a:t>
                      </a:r>
                      <a:endParaRPr lang="es-ES" sz="1200" dirty="0"/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21/22, 22/23 y 23/24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</a:t>
                      </a:r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22/23, 23/24 y 24/25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24/25  25/26 y 26/27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(Quinquenio)</a:t>
                      </a:r>
                      <a:endParaRPr lang="es-E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podría pedir</a:t>
                      </a:r>
                      <a:endParaRPr lang="es-E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24/25, 25/26, 26/27 y  27/28</a:t>
                      </a:r>
                    </a:p>
                    <a:p>
                      <a:pPr algn="ctr"/>
                      <a:r>
                        <a:rPr lang="es-ES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24/25, 25/26, 26/27  27/28 y 28/29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  <a:endParaRPr lang="es-ES" sz="1200" dirty="0"/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25/26, 26/27, 27/28, 28/29 y 29/30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26/27, 27/28, 28/29, 29/30 y 30/31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(Quinquenio)</a:t>
                      </a:r>
                      <a:endParaRPr lang="es-E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podría pedir</a:t>
                      </a:r>
                      <a:endParaRPr lang="es-E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65944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10856A48-CF99-4203-9040-8DA1DB90E047}"/>
              </a:ext>
            </a:extLst>
          </p:cNvPr>
          <p:cNvSpPr txBox="1"/>
          <p:nvPr/>
        </p:nvSpPr>
        <p:spPr>
          <a:xfrm>
            <a:off x="667690" y="6534705"/>
            <a:ext cx="900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Situación: Solicitud de quinquenio en el curso 2026</a:t>
            </a:r>
          </a:p>
        </p:txBody>
      </p:sp>
    </p:spTree>
    <p:extLst>
      <p:ext uri="{BB962C8B-B14F-4D97-AF65-F5344CB8AC3E}">
        <p14:creationId xmlns:p14="http://schemas.microsoft.com/office/powerpoint/2010/main" val="286718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24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FA6B973-F97F-4FC2-88F3-3F0F8BB03F7A}"/>
              </a:ext>
            </a:extLst>
          </p:cNvPr>
          <p:cNvSpPr txBox="1"/>
          <p:nvPr/>
        </p:nvSpPr>
        <p:spPr>
          <a:xfrm>
            <a:off x="667690" y="183970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CBAB435-8031-4B28-8CB2-AF126F8E9BD8}"/>
              </a:ext>
            </a:extLst>
          </p:cNvPr>
          <p:cNvSpPr/>
          <p:nvPr/>
        </p:nvSpPr>
        <p:spPr>
          <a:xfrm>
            <a:off x="459377" y="802347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PROCEDIMIENTO DE EVALUACIÓN DOCENTIA-UCLM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C3B645E-24F3-458B-A40A-5EBD017B42C4}"/>
              </a:ext>
            </a:extLst>
          </p:cNvPr>
          <p:cNvSpPr/>
          <p:nvPr/>
        </p:nvSpPr>
        <p:spPr>
          <a:xfrm>
            <a:off x="459377" y="628984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4609DCC-19A2-441A-9B03-721572C50091}"/>
              </a:ext>
            </a:extLst>
          </p:cNvPr>
          <p:cNvSpPr/>
          <p:nvPr/>
        </p:nvSpPr>
        <p:spPr>
          <a:xfrm>
            <a:off x="2268377" y="628984"/>
            <a:ext cx="1764000" cy="87029"/>
          </a:xfrm>
          <a:prstGeom prst="rect">
            <a:avLst/>
          </a:prstGeom>
          <a:solidFill>
            <a:srgbClr val="C4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60038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A540284-DDBE-41C4-AE31-BAC90C9ABDBE}"/>
              </a:ext>
            </a:extLst>
          </p:cNvPr>
          <p:cNvSpPr/>
          <p:nvPr/>
        </p:nvSpPr>
        <p:spPr>
          <a:xfrm>
            <a:off x="4077377" y="628984"/>
            <a:ext cx="1764000" cy="87029"/>
          </a:xfrm>
          <a:prstGeom prst="rect">
            <a:avLst/>
          </a:prstGeom>
          <a:solidFill>
            <a:srgbClr val="E34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A2E40B-EFF4-496A-9675-AF395F9E9226}"/>
              </a:ext>
            </a:extLst>
          </p:cNvPr>
          <p:cNvSpPr/>
          <p:nvPr/>
        </p:nvSpPr>
        <p:spPr>
          <a:xfrm>
            <a:off x="5886377" y="628984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385BAE-F0F0-4AD5-8600-F18BDCA06449}"/>
              </a:ext>
            </a:extLst>
          </p:cNvPr>
          <p:cNvSpPr/>
          <p:nvPr/>
        </p:nvSpPr>
        <p:spPr>
          <a:xfrm>
            <a:off x="7695377" y="628984"/>
            <a:ext cx="1764000" cy="87029"/>
          </a:xfrm>
          <a:prstGeom prst="rect">
            <a:avLst/>
          </a:prstGeom>
          <a:solidFill>
            <a:srgbClr val="F4B2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DF8A716-5413-4A75-97CA-1A4D99249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BC4BFD31-D59C-4E5D-9CAE-9FB8444F2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17557"/>
              </p:ext>
            </p:extLst>
          </p:nvPr>
        </p:nvGraphicFramePr>
        <p:xfrm>
          <a:off x="448487" y="1520831"/>
          <a:ext cx="9000002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82">
                  <a:extLst>
                    <a:ext uri="{9D8B030D-6E8A-4147-A177-3AD203B41FA5}">
                      <a16:colId xmlns:a16="http://schemas.microsoft.com/office/drawing/2014/main" val="413481817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92089371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522444275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33579782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15959558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70407687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410227951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303273809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942649778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43880434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749036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Hitos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4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Solicitud</a:t>
                      </a:r>
                    </a:p>
                    <a:p>
                      <a:pPr algn="ctr"/>
                      <a:r>
                        <a:rPr lang="es-ES" sz="1000" dirty="0"/>
                        <a:t>DOCENTIA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2025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</a:t>
                      </a:r>
                      <a:r>
                        <a:rPr lang="es-ES" b="1" dirty="0" err="1"/>
                        <a:t>Vol</a:t>
                      </a:r>
                      <a:r>
                        <a:rPr lang="es-ES" b="1" dirty="0"/>
                        <a:t>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</a:t>
                      </a:r>
                      <a:r>
                        <a:rPr lang="es-ES" b="1" dirty="0" err="1"/>
                        <a:t>Obl</a:t>
                      </a:r>
                      <a:r>
                        <a:rPr lang="es-ES" b="1" dirty="0"/>
                        <a:t>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2030</a:t>
                      </a:r>
                    </a:p>
                    <a:p>
                      <a:pPr algn="ctr"/>
                      <a:r>
                        <a:rPr lang="es-ES" b="1" dirty="0"/>
                        <a:t>(Vol)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(Obl)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2032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8944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Cursos evaluación</a:t>
                      </a:r>
                    </a:p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 y 22/23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 </a:t>
                      </a:r>
                      <a:endParaRPr lang="es-ES" sz="1200" dirty="0"/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21/22, 22/23 y 23/24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</a:t>
                      </a:r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22/23, 23/24 y 24/25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24/25  25/26 y 26/27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24/25, 25/26 y 26/27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(Quinquenio)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podría pedir</a:t>
                      </a:r>
                      <a:endParaRPr lang="es-E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24/25, 25/26, 26/27  27/28 y 28/29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25/26, 26/27, 27/28, 28/29 y 29/30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26/27, 27/28, 28/29, 29/30 y 30/31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27/28, 28/29, 29/30, 30/31 y 31/32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(Quinquenio)</a:t>
                      </a:r>
                      <a:endParaRPr lang="es-E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6594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60756AB-10C0-8D70-A692-55F94B31CF05}"/>
              </a:ext>
            </a:extLst>
          </p:cNvPr>
          <p:cNvSpPr txBox="1"/>
          <p:nvPr/>
        </p:nvSpPr>
        <p:spPr>
          <a:xfrm>
            <a:off x="454862" y="1087572"/>
            <a:ext cx="900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Situación: Solicitud de quinquenio en el curso 2027</a:t>
            </a:r>
          </a:p>
        </p:txBody>
      </p:sp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36E0D4A7-8CBE-43B8-A50E-AC62F97D1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71210"/>
              </p:ext>
            </p:extLst>
          </p:nvPr>
        </p:nvGraphicFramePr>
        <p:xfrm>
          <a:off x="454861" y="3928256"/>
          <a:ext cx="9000002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82">
                  <a:extLst>
                    <a:ext uri="{9D8B030D-6E8A-4147-A177-3AD203B41FA5}">
                      <a16:colId xmlns:a16="http://schemas.microsoft.com/office/drawing/2014/main" val="413481817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92089371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522444275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33579782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115959558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704076876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4102279514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303273809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2942649778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438804341"/>
                    </a:ext>
                  </a:extLst>
                </a:gridCol>
                <a:gridCol w="818182">
                  <a:extLst>
                    <a:ext uri="{9D8B030D-6E8A-4147-A177-3AD203B41FA5}">
                      <a16:colId xmlns:a16="http://schemas.microsoft.com/office/drawing/2014/main" val="3749036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Hitos</a:t>
                      </a:r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Quinquenio</a:t>
                      </a:r>
                    </a:p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40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Solicitud</a:t>
                      </a:r>
                    </a:p>
                    <a:p>
                      <a:pPr algn="ctr"/>
                      <a:r>
                        <a:rPr lang="es-ES" sz="1000" dirty="0"/>
                        <a:t>DOCENTIA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</a:t>
                      </a:r>
                      <a:r>
                        <a:rPr lang="es-ES" b="1" dirty="0" err="1"/>
                        <a:t>Vol</a:t>
                      </a:r>
                      <a:r>
                        <a:rPr lang="es-ES" b="1" dirty="0"/>
                        <a:t>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</a:t>
                      </a:r>
                      <a:r>
                        <a:rPr lang="es-ES" b="1" dirty="0" err="1"/>
                        <a:t>Obl</a:t>
                      </a:r>
                      <a:r>
                        <a:rPr lang="es-ES" b="1" dirty="0"/>
                        <a:t>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(-)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</a:t>
                      </a:r>
                      <a:r>
                        <a:rPr lang="es-ES" b="1" dirty="0" err="1"/>
                        <a:t>Vol</a:t>
                      </a:r>
                      <a:r>
                        <a:rPr lang="es-ES" b="1" dirty="0"/>
                        <a:t>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2032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(</a:t>
                      </a:r>
                      <a:r>
                        <a:rPr lang="es-ES" b="1" dirty="0" err="1"/>
                        <a:t>Vol</a:t>
                      </a:r>
                      <a:r>
                        <a:rPr lang="es-ES" b="1" dirty="0"/>
                        <a:t>)</a:t>
                      </a:r>
                    </a:p>
                  </a:txBody>
                  <a:tcPr anchor="ctr">
                    <a:pattFill prst="wdUpDiag">
                      <a:fgClr>
                        <a:srgbClr val="00B050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8944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Cursos evaluación</a:t>
                      </a:r>
                    </a:p>
                    <a:p>
                      <a:pPr algn="ctr"/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 y 22/23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 </a:t>
                      </a:r>
                      <a:endParaRPr lang="es-ES" sz="1200" dirty="0"/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21/22, 22/23 y 23/24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(Piloto)</a:t>
                      </a:r>
                    </a:p>
                  </a:txBody>
                  <a:tcPr>
                    <a:pattFill prst="wdUpDiag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22/23, 23/24 y 24/25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23/24, 24/25  25/26 y 26/27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22/23 ,23/24, 24/25, 25/26 y 26/27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(Obligatorio)</a:t>
                      </a:r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podría pedir</a:t>
                      </a:r>
                      <a:endParaRPr lang="es-E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24/25, 25/26, 26/27  27/28 y 28/29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25/26, 26/27, 27/28, 28/29 y 29/30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 Acreditación)</a:t>
                      </a:r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26/27, 27/28, 28/29, 29/30 y 30/31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27/28, 28/29, 29/30, 30/31 y 31/32</a:t>
                      </a:r>
                    </a:p>
                    <a:p>
                      <a:pPr algn="ctr"/>
                      <a:r>
                        <a:rPr lang="es-E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(Voluntario)</a:t>
                      </a:r>
                      <a:endParaRPr lang="es-ES" sz="1200" dirty="0"/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65944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59392DAB-8993-4C4A-BA6D-2217DC3A2529}"/>
              </a:ext>
            </a:extLst>
          </p:cNvPr>
          <p:cNvSpPr txBox="1"/>
          <p:nvPr/>
        </p:nvSpPr>
        <p:spPr>
          <a:xfrm>
            <a:off x="540020" y="6299700"/>
            <a:ext cx="900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Situación: Solicitud de quinquenio curso 2028/29 - Obligatorio 2027 (5 sin evaluar)</a:t>
            </a:r>
          </a:p>
        </p:txBody>
      </p:sp>
    </p:spTree>
    <p:extLst>
      <p:ext uri="{BB962C8B-B14F-4D97-AF65-F5344CB8AC3E}">
        <p14:creationId xmlns:p14="http://schemas.microsoft.com/office/powerpoint/2010/main" val="108831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25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DOCENTIA-UCLM: RESULTADO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3DD5CB-2711-4B4C-B511-2F4C62C11034}"/>
              </a:ext>
            </a:extLst>
          </p:cNvPr>
          <p:cNvSpPr txBox="1"/>
          <p:nvPr/>
        </p:nvSpPr>
        <p:spPr>
          <a:xfrm flipH="1">
            <a:off x="2871434" y="1230351"/>
            <a:ext cx="477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Resultado del DOCENTIA-UCLM</a:t>
            </a:r>
            <a:endParaRPr lang="es-ES_tradnl" sz="2400" b="1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1B76EE8-7223-4BC3-8550-2440475B0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65749"/>
              </p:ext>
            </p:extLst>
          </p:nvPr>
        </p:nvGraphicFramePr>
        <p:xfrm>
          <a:off x="1794933" y="1887448"/>
          <a:ext cx="6786879" cy="4151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5190">
                  <a:extLst>
                    <a:ext uri="{9D8B030D-6E8A-4147-A177-3AD203B41FA5}">
                      <a16:colId xmlns:a16="http://schemas.microsoft.com/office/drawing/2014/main" val="1294645170"/>
                    </a:ext>
                  </a:extLst>
                </a:gridCol>
                <a:gridCol w="3321689">
                  <a:extLst>
                    <a:ext uri="{9D8B030D-6E8A-4147-A177-3AD203B41FA5}">
                      <a16:colId xmlns:a16="http://schemas.microsoft.com/office/drawing/2014/main" val="3075183915"/>
                    </a:ext>
                  </a:extLst>
                </a:gridCol>
              </a:tblGrid>
              <a:tr h="4394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NIVEL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PUNTUACIÓN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47590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EXCELENTE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≥ 90-100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(además cumplir modelo de excelencia DOCENTIA-UCLM)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246786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2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SOBRESALIENTE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≥ 90-100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83801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MUY FAVORABLE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≥ 70 y &lt;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409371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FAVORABLE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≥ 50 y &lt;70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43956"/>
                  </a:ext>
                </a:extLst>
              </a:tr>
              <a:tr h="6993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DESFAVORABLE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w Cen MT" panose="020B0602020104020603" pitchFamily="34" charset="0"/>
                        </a:rPr>
                        <a:t>&lt; 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36019"/>
                  </a:ext>
                </a:extLst>
              </a:tr>
            </a:tbl>
          </a:graphicData>
        </a:graphic>
      </p:graphicFrame>
      <p:pic>
        <p:nvPicPr>
          <p:cNvPr id="18" name="Picture 9" descr="Ver las imágenes de origen">
            <a:extLst>
              <a:ext uri="{FF2B5EF4-FFF2-40B4-BE49-F238E27FC236}">
                <a16:creationId xmlns:a16="http://schemas.microsoft.com/office/drawing/2014/main" id="{32CE024D-D844-4C41-B6F4-F466051D2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59886"/>
          <a:stretch/>
        </p:blipFill>
        <p:spPr bwMode="auto">
          <a:xfrm>
            <a:off x="4121064" y="6265978"/>
            <a:ext cx="2279682" cy="4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299FE98-562B-4499-8B92-28E18EF9395A}"/>
              </a:ext>
            </a:extLst>
          </p:cNvPr>
          <p:cNvSpPr txBox="1"/>
          <p:nvPr/>
        </p:nvSpPr>
        <p:spPr>
          <a:xfrm>
            <a:off x="526175" y="227795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25" name="Imagen 2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2801366-51AB-41F8-9C73-459AF1D87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4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26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DOCENTIA-UCLM: Beneficios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F290A7-E228-4084-AB53-C5A6194BF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63545"/>
              </p:ext>
            </p:extLst>
          </p:nvPr>
        </p:nvGraphicFramePr>
        <p:xfrm>
          <a:off x="443470" y="1332577"/>
          <a:ext cx="9000000" cy="497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180">
                  <a:extLst>
                    <a:ext uri="{9D8B030D-6E8A-4147-A177-3AD203B41FA5}">
                      <a16:colId xmlns:a16="http://schemas.microsoft.com/office/drawing/2014/main" val="2492727781"/>
                    </a:ext>
                  </a:extLst>
                </a:gridCol>
                <a:gridCol w="6909820">
                  <a:extLst>
                    <a:ext uri="{9D8B030D-6E8A-4147-A177-3AD203B41FA5}">
                      <a16:colId xmlns:a16="http://schemas.microsoft.com/office/drawing/2014/main" val="2482662794"/>
                    </a:ext>
                  </a:extLst>
                </a:gridCol>
              </a:tblGrid>
              <a:tr h="2575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Nivel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5529" marR="255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Beneficios de la evaluación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5529" marR="255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1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89543"/>
                  </a:ext>
                </a:extLst>
              </a:tr>
              <a:tr h="20602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EXCELENTE/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accent6"/>
                          </a:solidFill>
                          <a:effectLst/>
                        </a:rPr>
                        <a:t>SOBRESALIENTE</a:t>
                      </a:r>
                      <a:endParaRPr lang="es-ES" sz="2000" dirty="0">
                        <a:solidFill>
                          <a:schemeClr val="accent6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Obtención de quinquenio docente.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Preferencia de participación en comisiones de evaluación de la docencia.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Valoración positiva en asignación de proyectos de innovación docente como director.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voluntaria en el Plan de Mejora de la actividad docente relacionado con DOCENTIA-UCLM a integrar en el Plan de Formación e Innovación del PDI de la UCLM.</a:t>
                      </a: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63957"/>
                  </a:ext>
                </a:extLst>
              </a:tr>
              <a:tr h="832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rgbClr val="00B0F0"/>
                          </a:solidFill>
                          <a:effectLst/>
                        </a:rPr>
                        <a:t>MUY FAVORABLE</a:t>
                      </a:r>
                      <a:endParaRPr lang="es-ES" sz="2000" dirty="0">
                        <a:solidFill>
                          <a:srgbClr val="00B0F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Obtención de quinquenio docente.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Valoración positiva en asignaciones de proyectos de innovación docente.</a:t>
                      </a: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606381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accent4"/>
                          </a:solidFill>
                          <a:effectLst/>
                        </a:rPr>
                        <a:t>FAVORABLE</a:t>
                      </a:r>
                      <a:endParaRPr lang="es-ES" sz="2000" dirty="0">
                        <a:solidFill>
                          <a:schemeClr val="accent4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Obtención de quinquenio docente.</a:t>
                      </a: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50253"/>
                  </a:ext>
                </a:extLst>
              </a:tr>
              <a:tr h="13669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DESFAVORABLE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w Cen MT" panose="020B0602020104020603" pitchFamily="34" charset="0"/>
                      </a:endParaRP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 a través de un plan de mejora docente personalizado.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podrá ser el director en proyectos de innovación docente de la UCLM.</a:t>
                      </a:r>
                    </a:p>
                  </a:txBody>
                  <a:tcPr marL="25529" marR="25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965336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EDF7A98-0645-4094-8C7D-6F80D4108EAE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7" name="Imagen 1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A1C99D55-ADE6-4B5C-A86E-214755543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0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64F9D98-E992-467C-AF9B-C7686E4D6D41}"/>
              </a:ext>
            </a:extLst>
          </p:cNvPr>
          <p:cNvSpPr txBox="1"/>
          <p:nvPr/>
        </p:nvSpPr>
        <p:spPr>
          <a:xfrm>
            <a:off x="335875" y="1295621"/>
            <a:ext cx="9077007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Exposición líneas generales plan DOCENTIA-UCLM Centros y Departamentos (noviembre 2021)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Aportaciones Centros / Departamentos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Exposiciones líneas generales plan definitivo Centros y Departamentos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Negociación mesa sindical 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Exposición plan DOCENTIA-UCLM Centros y Departamentos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effectLst/>
                <a:latin typeface="+mj-lt"/>
              </a:rPr>
              <a:t>Aprobación Consejo de Gobierno (Julio 22)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effectLst/>
                <a:latin typeface="+mj-lt"/>
              </a:rPr>
              <a:t>Revisión </a:t>
            </a:r>
            <a:r>
              <a:rPr lang="es-ES" sz="2400" b="1" dirty="0">
                <a:latin typeface="+mj-lt"/>
              </a:rPr>
              <a:t>y a</a:t>
            </a:r>
            <a:r>
              <a:rPr lang="es-ES" sz="2400" b="1" dirty="0">
                <a:effectLst/>
                <a:latin typeface="+mj-lt"/>
              </a:rPr>
              <a:t>probación ANECA (segundo cuatrimestre 22)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latin typeface="+mj-lt"/>
              </a:rPr>
              <a:t>Implantación programa piloto voluntario curso 2022/23</a:t>
            </a:r>
            <a:endParaRPr lang="es-ES" sz="2400" b="1" dirty="0">
              <a:effectLst/>
              <a:latin typeface="+mj-lt"/>
            </a:endParaRP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effectLst/>
                <a:latin typeface="+mj-lt"/>
              </a:rPr>
              <a:t>Im</a:t>
            </a:r>
            <a:r>
              <a:rPr lang="es-ES" sz="2400" b="1" dirty="0">
                <a:latin typeface="+mj-lt"/>
              </a:rPr>
              <a:t>plantación programa obligatorio PDI (1/1/2025)</a:t>
            </a:r>
          </a:p>
          <a:p>
            <a:pPr marL="538163" indent="-538163" algn="just">
              <a:spcAft>
                <a:spcPts val="600"/>
              </a:spcAft>
              <a:buClr>
                <a:srgbClr val="9D1730"/>
              </a:buClr>
              <a:buFont typeface="+mj-lt"/>
              <a:buAutoNum type="alphaUcPeriod"/>
            </a:pPr>
            <a:r>
              <a:rPr lang="es-ES" sz="2400" b="1" dirty="0">
                <a:effectLst/>
                <a:latin typeface="+mj-lt"/>
              </a:rPr>
              <a:t>Im</a:t>
            </a:r>
            <a:r>
              <a:rPr lang="es-ES" sz="2400" b="1" dirty="0">
                <a:latin typeface="+mj-lt"/>
              </a:rPr>
              <a:t>plantación del modelo certificado (1/1/2027)</a:t>
            </a:r>
            <a:endParaRPr lang="es-ES" sz="2400" b="1" dirty="0">
              <a:effectLst/>
              <a:latin typeface="+mj-lt"/>
            </a:endParaRPr>
          </a:p>
        </p:txBody>
      </p:sp>
      <p:sp>
        <p:nvSpPr>
          <p:cNvPr id="19" name="Marcador de fecha 3">
            <a:extLst>
              <a:ext uri="{FF2B5EF4-FFF2-40B4-BE49-F238E27FC236}">
                <a16:creationId xmlns:a16="http://schemas.microsoft.com/office/drawing/2014/main" id="{C5912050-7C4C-4566-BCB1-28E253873940}"/>
              </a:ext>
            </a:extLst>
          </p:cNvPr>
          <p:cNvSpPr txBox="1">
            <a:spLocks/>
          </p:cNvSpPr>
          <p:nvPr/>
        </p:nvSpPr>
        <p:spPr>
          <a:xfrm>
            <a:off x="1" y="6517559"/>
            <a:ext cx="9906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0" dirty="0">
                <a:latin typeface="Arial" panose="020B0604020202020204" pitchFamily="34" charset="0"/>
                <a:cs typeface="Arial" panose="020B0604020202020204" pitchFamily="34" charset="0"/>
              </a:rPr>
              <a:t>Vicerrectorado de Estudios, Calidad y Acreditación (26/11/2021)</a:t>
            </a:r>
            <a:r>
              <a:rPr lang="es-ES" sz="1200" dirty="0"/>
              <a:t>		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1299" y="6517559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bg1"/>
                </a:solidFill>
              </a:rPr>
              <a:t>27</a:t>
            </a:fld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Secuencia de aprobación programa DOCENTIA-UCLM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BDB0CF-C741-4B71-8F92-164C5B06CD74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034138A-E3DA-4117-9B50-DFEFB838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fecha 3">
            <a:extLst>
              <a:ext uri="{FF2B5EF4-FFF2-40B4-BE49-F238E27FC236}">
                <a16:creationId xmlns:a16="http://schemas.microsoft.com/office/drawing/2014/main" id="{C5912050-7C4C-4566-BCB1-28E253873940}"/>
              </a:ext>
            </a:extLst>
          </p:cNvPr>
          <p:cNvSpPr txBox="1">
            <a:spLocks/>
          </p:cNvSpPr>
          <p:nvPr/>
        </p:nvSpPr>
        <p:spPr>
          <a:xfrm>
            <a:off x="1" y="6517559"/>
            <a:ext cx="9906000" cy="360000"/>
          </a:xfrm>
          <a:prstGeom prst="rect">
            <a:avLst/>
          </a:prstGeom>
          <a:solidFill>
            <a:srgbClr val="B30033"/>
          </a:solidFill>
        </p:spPr>
        <p:txBody>
          <a:bodyPr lIns="720000" tIns="72000" bIns="72000"/>
          <a:lstStyle>
            <a:defPPr>
              <a:defRPr lang="es-ES"/>
            </a:defPPr>
            <a:lvl1pPr marL="0" algn="l" defTabSz="914400" rtl="0" eaLnBrk="1" latinLnBrk="0" hangingPunct="1">
              <a:defRPr sz="18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0" dirty="0">
                <a:latin typeface="Arial" panose="020B0604020202020204" pitchFamily="34" charset="0"/>
                <a:cs typeface="Arial" panose="020B0604020202020204" pitchFamily="34" charset="0"/>
              </a:rPr>
              <a:t>Vicerrectorado de Estudios, Calidad y Acreditación (26/11/2021)</a:t>
            </a:r>
            <a:r>
              <a:rPr lang="es-ES" sz="1200" dirty="0"/>
              <a:t>		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1299" y="6517559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bg1"/>
                </a:solidFill>
              </a:rPr>
              <a:t>28</a:t>
            </a:fld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Preguntas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BDB0CF-C741-4B71-8F92-164C5B06CD74}"/>
              </a:ext>
            </a:extLst>
          </p:cNvPr>
          <p:cNvSpPr txBox="1"/>
          <p:nvPr/>
        </p:nvSpPr>
        <p:spPr>
          <a:xfrm>
            <a:off x="526175" y="241791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034138A-E3DA-4117-9B50-DFEFB838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07E5C0EF-371A-488F-90B0-406B07504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87" y="1480688"/>
            <a:ext cx="4813795" cy="48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5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ADEDDD3-9986-4D0D-8934-2A42281B49C5}"/>
              </a:ext>
            </a:extLst>
          </p:cNvPr>
          <p:cNvGrpSpPr/>
          <p:nvPr/>
        </p:nvGrpSpPr>
        <p:grpSpPr>
          <a:xfrm>
            <a:off x="326753" y="6212703"/>
            <a:ext cx="9151790" cy="400110"/>
            <a:chOff x="551104" y="5447464"/>
            <a:chExt cx="9151790" cy="40011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CF12681-E76E-47DE-9028-54619E227CA2}"/>
                </a:ext>
              </a:extLst>
            </p:cNvPr>
            <p:cNvSpPr txBox="1"/>
            <p:nvPr/>
          </p:nvSpPr>
          <p:spPr>
            <a:xfrm>
              <a:off x="551104" y="5462853"/>
              <a:ext cx="4492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cs typeface="Arial" panose="020B0604020202020204" pitchFamily="34" charset="0"/>
                </a:rPr>
                <a:t>27 de mayo de 2022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EE5D4F7-0002-4ECE-9122-A3E3D2E4C004}"/>
                </a:ext>
              </a:extLst>
            </p:cNvPr>
            <p:cNvSpPr txBox="1"/>
            <p:nvPr/>
          </p:nvSpPr>
          <p:spPr>
            <a:xfrm>
              <a:off x="5785393" y="5447464"/>
              <a:ext cx="3917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000" b="1" dirty="0">
                  <a:cs typeface="Arial" panose="020B0604020202020204" pitchFamily="34" charset="0"/>
                </a:rPr>
                <a:t>DOCENTIA</a:t>
              </a:r>
              <a:endParaRPr lang="es-ES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0635D0F-C03E-46C9-8652-14BB0F2262A9}"/>
              </a:ext>
            </a:extLst>
          </p:cNvPr>
          <p:cNvGrpSpPr/>
          <p:nvPr/>
        </p:nvGrpSpPr>
        <p:grpSpPr>
          <a:xfrm>
            <a:off x="758145" y="2846994"/>
            <a:ext cx="8316686" cy="1355022"/>
            <a:chOff x="758145" y="4141579"/>
            <a:chExt cx="8316686" cy="135502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7A9E1C7-34A2-44E4-8331-D8BA3567BF72}"/>
                </a:ext>
              </a:extLst>
            </p:cNvPr>
            <p:cNvSpPr txBox="1"/>
            <p:nvPr/>
          </p:nvSpPr>
          <p:spPr>
            <a:xfrm>
              <a:off x="758145" y="5004158"/>
              <a:ext cx="8316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600" dirty="0">
                  <a:cs typeface="Arial" panose="020B0604020202020204" pitchFamily="34" charset="0"/>
                </a:rPr>
                <a:t>DOCENTIA-UCLM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C379537-EA2B-4512-8A5A-FA055CD06E96}"/>
                </a:ext>
              </a:extLst>
            </p:cNvPr>
            <p:cNvSpPr txBox="1"/>
            <p:nvPr/>
          </p:nvSpPr>
          <p:spPr>
            <a:xfrm>
              <a:off x="758145" y="4141579"/>
              <a:ext cx="8316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9D1730"/>
                  </a:solidFill>
                  <a:cs typeface="Arial" panose="020B0604020202020204" pitchFamily="34" charset="0"/>
                </a:rPr>
                <a:t>Vicerrectorado de Profesorado y Desarrollo Profesional </a:t>
              </a:r>
            </a:p>
            <a:p>
              <a:pPr algn="ctr"/>
              <a:r>
                <a:rPr lang="es-ES" sz="2400" b="1" dirty="0">
                  <a:solidFill>
                    <a:srgbClr val="9D1730"/>
                  </a:solidFill>
                  <a:cs typeface="Arial" panose="020B0604020202020204" pitchFamily="34" charset="0"/>
                </a:rPr>
                <a:t>Vicerrectorado de Estudios, Calidad y Acreditación</a:t>
              </a:r>
            </a:p>
          </p:txBody>
        </p:sp>
      </p:grp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FCE1C7C-1204-4681-9B18-B6EA324DF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" y="127144"/>
            <a:ext cx="4587797" cy="1375312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CB875E3-FA3D-4659-B300-BAB90FE64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33" y="299229"/>
            <a:ext cx="28075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0"/>
    </mc:Choice>
    <mc:Fallback xmlns="">
      <p:transition spd="slow" advTm="149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3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DOCENTIA-UCLM: OBJETIVOS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64F9D98-E992-467C-AF9B-C7686E4D6D41}"/>
              </a:ext>
            </a:extLst>
          </p:cNvPr>
          <p:cNvSpPr txBox="1"/>
          <p:nvPr/>
        </p:nvSpPr>
        <p:spPr>
          <a:xfrm>
            <a:off x="563220" y="1424098"/>
            <a:ext cx="8919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9D1730"/>
              </a:buClr>
            </a:pPr>
            <a:r>
              <a:rPr lang="es-ES" sz="2800" b="1" dirty="0">
                <a:solidFill>
                  <a:schemeClr val="tx1"/>
                </a:solidFill>
                <a:effectLst/>
                <a:latin typeface="+mj-lt"/>
              </a:rPr>
              <a:t>Modelo DOCENTIA presentado ANECA 20/5/2021</a:t>
            </a:r>
            <a:endParaRPr kumimoji="0" lang="es-E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74D9E9-3BD2-4B90-8B8F-51D8D1856418}"/>
              </a:ext>
            </a:extLst>
          </p:cNvPr>
          <p:cNvSpPr txBox="1"/>
          <p:nvPr/>
        </p:nvSpPr>
        <p:spPr>
          <a:xfrm>
            <a:off x="645071" y="252319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734A5C-54EE-49CA-8790-A21B6AB04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68" y="1972265"/>
            <a:ext cx="6119417" cy="47450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0" name="Picture 2" descr="Ver las imágenes de origen">
            <a:extLst>
              <a:ext uri="{FF2B5EF4-FFF2-40B4-BE49-F238E27FC236}">
                <a16:creationId xmlns:a16="http://schemas.microsoft.com/office/drawing/2014/main" id="{2B2440C7-9C0F-4B5E-975D-F9DFDD3A5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322" r="22895" b="9634"/>
          <a:stretch/>
        </p:blipFill>
        <p:spPr bwMode="auto">
          <a:xfrm>
            <a:off x="459377" y="2370519"/>
            <a:ext cx="1274933" cy="12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9113D83-7C8D-4464-A29E-6CDDA9BAE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4</a:t>
            </a:fld>
            <a:endParaRPr lang="es-ES" sz="1400" b="1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Problemas Acreditación PDI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C4CE24-7B57-44B0-ACB2-35F0D8FECDAE}"/>
              </a:ext>
            </a:extLst>
          </p:cNvPr>
          <p:cNvSpPr txBox="1"/>
          <p:nvPr/>
        </p:nvSpPr>
        <p:spPr>
          <a:xfrm>
            <a:off x="1061620" y="6194048"/>
            <a:ext cx="79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(2022) Problemas Acreditación de PDI en ANECA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B2F20C-621E-441E-9CD9-473A515AE7F3}"/>
              </a:ext>
            </a:extLst>
          </p:cNvPr>
          <p:cNvSpPr txBox="1"/>
          <p:nvPr/>
        </p:nvSpPr>
        <p:spPr>
          <a:xfrm>
            <a:off x="597710" y="256432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44CC66B-E88C-4BCE-A952-3BB13C47B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EA7B53-E6AE-4F79-B4BD-EFF146B54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088" y="1267210"/>
            <a:ext cx="5863289" cy="497237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99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C22DDC41-8752-435F-BE5E-08C0CECED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" y="1543378"/>
            <a:ext cx="9000000" cy="4542187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5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PROGRAMA DOCENTIA-UCLM: OBJETIVOS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D8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68D8DAA-D35A-499C-BEEC-3D75AB41D926}"/>
              </a:ext>
            </a:extLst>
          </p:cNvPr>
          <p:cNvSpPr txBox="1"/>
          <p:nvPr/>
        </p:nvSpPr>
        <p:spPr>
          <a:xfrm>
            <a:off x="1551506" y="1624658"/>
            <a:ext cx="6815741" cy="902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es-ES" sz="4000" b="1" cap="all" dirty="0">
                <a:solidFill>
                  <a:schemeClr val="bg1"/>
                </a:solidFill>
                <a:cs typeface="Times New Roman" panose="02020603050405020304" pitchFamily="18" charset="0"/>
              </a:rPr>
              <a:t>¿OBJETIVOS</a:t>
            </a:r>
            <a:r>
              <a:rPr lang="it-IT" altLang="es-ES" sz="3200" b="1" cap="all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es-ES" altLang="es-ES" sz="3200" b="1" cap="all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74D9E9-3BD2-4B90-8B8F-51D8D1856418}"/>
              </a:ext>
            </a:extLst>
          </p:cNvPr>
          <p:cNvSpPr txBox="1"/>
          <p:nvPr/>
        </p:nvSpPr>
        <p:spPr>
          <a:xfrm>
            <a:off x="645071" y="252319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20" name="Imagen 1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AD84B137-D3EE-431E-A1BE-4558E8761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6</a:t>
            </a:fld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98F4DD-8244-4ACF-BAB6-35F115DC1A95}"/>
              </a:ext>
            </a:extLst>
          </p:cNvPr>
          <p:cNvSpPr txBox="1"/>
          <p:nvPr/>
        </p:nvSpPr>
        <p:spPr>
          <a:xfrm>
            <a:off x="667690" y="277274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 dirty="0">
              <a:solidFill>
                <a:srgbClr val="9D173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43879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FILOSOFÍA DEL PLAN: Mejora de la actividad docente en la UCLM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A6E154-798D-445F-8211-3715114B5509}"/>
              </a:ext>
            </a:extLst>
          </p:cNvPr>
          <p:cNvGraphicFramePr/>
          <p:nvPr/>
        </p:nvGraphicFramePr>
        <p:xfrm>
          <a:off x="56366" y="1399143"/>
          <a:ext cx="9801111" cy="535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05E251C-B633-4D20-9C8A-E8F5B49A5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7</a:t>
            </a:fld>
            <a:endParaRPr lang="es-ES" sz="1400" b="1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98F4DD-8244-4ACF-BAB6-35F115DC1A95}"/>
              </a:ext>
            </a:extLst>
          </p:cNvPr>
          <p:cNvSpPr txBox="1"/>
          <p:nvPr/>
        </p:nvSpPr>
        <p:spPr>
          <a:xfrm>
            <a:off x="667690" y="277274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>
              <a:solidFill>
                <a:srgbClr val="9D173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FILOSOFÍA DEL PLAN: Valorizar las acciones realizadas por el personal docente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A6E154-798D-445F-8211-3715114B5509}"/>
              </a:ext>
            </a:extLst>
          </p:cNvPr>
          <p:cNvGraphicFramePr/>
          <p:nvPr/>
        </p:nvGraphicFramePr>
        <p:xfrm>
          <a:off x="56366" y="1399143"/>
          <a:ext cx="9801111" cy="535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84B81F8-BD06-44F9-8B17-C8D96E790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8</a:t>
            </a:fld>
            <a:endParaRPr lang="es-ES" sz="1400" b="1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98F4DD-8244-4ACF-BAB6-35F115DC1A95}"/>
              </a:ext>
            </a:extLst>
          </p:cNvPr>
          <p:cNvSpPr txBox="1"/>
          <p:nvPr/>
        </p:nvSpPr>
        <p:spPr>
          <a:xfrm>
            <a:off x="667690" y="277274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>
                <a:solidFill>
                  <a:srgbClr val="9D1730"/>
                </a:solidFill>
                <a:cs typeface="Arial" panose="020B0604020202020204" pitchFamily="34" charset="0"/>
              </a:rPr>
              <a:t>PLAN DOCENTIA</a:t>
            </a:r>
            <a:endParaRPr lang="es-ES" sz="2000" b="1">
              <a:solidFill>
                <a:srgbClr val="9D173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FILOSOFÍA DEL PLAN: Aportación al desarrollo de las líneas estratégicas UCLM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385B41E-542E-4D13-8AB4-E19C1863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468977"/>
            <a:ext cx="1081536" cy="32421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A6E154-798D-445F-8211-3715114B5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432285"/>
              </p:ext>
            </p:extLst>
          </p:nvPr>
        </p:nvGraphicFramePr>
        <p:xfrm>
          <a:off x="56366" y="1399143"/>
          <a:ext cx="9801111" cy="535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05E251C-B633-4D20-9C8A-E8F5B49A5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BA3A6A-9ECF-4AA5-8FF0-D33557A076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5711687" y="1180876"/>
            <a:ext cx="3758216" cy="2002424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0A4DB3-4267-4591-A738-EBE4CA0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680" y="6352143"/>
            <a:ext cx="2228850" cy="365125"/>
          </a:xfrm>
        </p:spPr>
        <p:txBody>
          <a:bodyPr/>
          <a:lstStyle/>
          <a:p>
            <a:fld id="{123026EC-6AB1-4D60-877E-139418A3DD72}" type="slidenum">
              <a:rPr lang="es-ES" sz="1400" b="1" smtClean="0">
                <a:solidFill>
                  <a:schemeClr val="tx1"/>
                </a:solidFill>
              </a:rPr>
              <a:t>9</a:t>
            </a:fld>
            <a:endParaRPr lang="es-ES" sz="1400" b="1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55808D-344F-4274-9EDE-0728AC3B972D}"/>
              </a:ext>
            </a:extLst>
          </p:cNvPr>
          <p:cNvSpPr/>
          <p:nvPr/>
        </p:nvSpPr>
        <p:spPr>
          <a:xfrm>
            <a:off x="459377" y="895651"/>
            <a:ext cx="9000000" cy="285225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FILOSOFÍA DEL PLAN DOCENTIA DE ANECA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065ED86-01BB-46A3-BD0C-74B4E471B663}"/>
              </a:ext>
            </a:extLst>
          </p:cNvPr>
          <p:cNvSpPr/>
          <p:nvPr/>
        </p:nvSpPr>
        <p:spPr>
          <a:xfrm>
            <a:off x="459377" y="722288"/>
            <a:ext cx="1764000" cy="87029"/>
          </a:xfrm>
          <a:prstGeom prst="rect">
            <a:avLst/>
          </a:prstGeom>
          <a:solidFill>
            <a:srgbClr val="9D17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42E5F7-27FC-4847-ACFB-A604B8EF8F99}"/>
              </a:ext>
            </a:extLst>
          </p:cNvPr>
          <p:cNvSpPr/>
          <p:nvPr/>
        </p:nvSpPr>
        <p:spPr>
          <a:xfrm>
            <a:off x="2268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7C7A1A7-DCE6-49AE-9D73-927233C60378}"/>
              </a:ext>
            </a:extLst>
          </p:cNvPr>
          <p:cNvSpPr/>
          <p:nvPr/>
        </p:nvSpPr>
        <p:spPr>
          <a:xfrm>
            <a:off x="4077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0C3F23-5F6B-41A4-954B-6357EFBEDD48}"/>
              </a:ext>
            </a:extLst>
          </p:cNvPr>
          <p:cNvSpPr/>
          <p:nvPr/>
        </p:nvSpPr>
        <p:spPr>
          <a:xfrm>
            <a:off x="5886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5C4C8D-3D82-48A1-AD83-3A932FC79BF5}"/>
              </a:ext>
            </a:extLst>
          </p:cNvPr>
          <p:cNvSpPr/>
          <p:nvPr/>
        </p:nvSpPr>
        <p:spPr>
          <a:xfrm>
            <a:off x="7695377" y="722288"/>
            <a:ext cx="1764000" cy="87029"/>
          </a:xfrm>
          <a:prstGeom prst="rect">
            <a:avLst/>
          </a:prstGeom>
          <a:solidFill>
            <a:srgbClr val="E969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C4CE24-7B57-44B0-ACB2-35F0D8FECDAE}"/>
              </a:ext>
            </a:extLst>
          </p:cNvPr>
          <p:cNvSpPr txBox="1"/>
          <p:nvPr/>
        </p:nvSpPr>
        <p:spPr>
          <a:xfrm>
            <a:off x="348397" y="2685395"/>
            <a:ext cx="9221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</a:rPr>
              <a:t>Beneficios de la evaluación </a:t>
            </a:r>
            <a:r>
              <a:rPr lang="es-ES" sz="3200" b="1" u="sng" dirty="0">
                <a:solidFill>
                  <a:srgbClr val="9D1730"/>
                </a:solidFill>
              </a:rPr>
              <a:t>PDI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La mejora de la formación del profesorado.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Favorecer la promoción y acreditación del profesorado (orientar hacia el futuro MDPD).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La potenciación de los incentivos al profesorado (económicos y no económicos).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 reconocimiento de la actividad docente desarrollada por el profesorado.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 enriquecimiento el CV docente del PDI.</a:t>
            </a:r>
          </a:p>
        </p:txBody>
      </p:sp>
      <p:pic>
        <p:nvPicPr>
          <p:cNvPr id="15" name="Picture 2" descr="Programa DOCENTIA">
            <a:extLst>
              <a:ext uri="{FF2B5EF4-FFF2-40B4-BE49-F238E27FC236}">
                <a16:creationId xmlns:a16="http://schemas.microsoft.com/office/drawing/2014/main" id="{A2293187-22C4-45D1-931A-DD8BC8C9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2" y="1280027"/>
            <a:ext cx="1957252" cy="12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CB2F20C-621E-441E-9CD9-473A515AE7F3}"/>
              </a:ext>
            </a:extLst>
          </p:cNvPr>
          <p:cNvSpPr txBox="1"/>
          <p:nvPr/>
        </p:nvSpPr>
        <p:spPr>
          <a:xfrm>
            <a:off x="597710" y="256432"/>
            <a:ext cx="857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D1730"/>
                </a:solidFill>
                <a:cs typeface="Arial" panose="020B0604020202020204" pitchFamily="34" charset="0"/>
              </a:rPr>
              <a:t>PRESENTACIÓN PROGRAMA DOCENTIA-UCLM</a:t>
            </a:r>
            <a:endParaRPr lang="es-ES" sz="2000" b="1" dirty="0">
              <a:solidFill>
                <a:srgbClr val="9D1730"/>
              </a:solidFill>
            </a:endParaRPr>
          </a:p>
        </p:txBody>
      </p:sp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44CC66B-E88C-4BCE-A952-3BB13C47B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09" y="105797"/>
            <a:ext cx="1470168" cy="471282"/>
          </a:xfrm>
          <a:prstGeom prst="rect">
            <a:avLst/>
          </a:prstGeom>
        </p:spPr>
      </p:pic>
      <p:pic>
        <p:nvPicPr>
          <p:cNvPr id="14" name="Picture 2" descr="Ver las imágenes de origen">
            <a:extLst>
              <a:ext uri="{FF2B5EF4-FFF2-40B4-BE49-F238E27FC236}">
                <a16:creationId xmlns:a16="http://schemas.microsoft.com/office/drawing/2014/main" id="{5BDEEA50-432F-4B3F-9B69-4220BA8DF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322" r="22895" b="9634"/>
          <a:stretch/>
        </p:blipFill>
        <p:spPr bwMode="auto">
          <a:xfrm>
            <a:off x="2321247" y="1300049"/>
            <a:ext cx="1316275" cy="12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78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LASTSAVEPRODUCT" val="TurningPoint web for PowerPoint"/>
  <p:tag name="TPPRESENTATIONGUID" val="1ad539ed-e7d9-4db4-8aa0-32d3b7174918"/>
  <p:tag name="TPVERSION" val="8"/>
  <p:tag name="TPFULLVERSION" val="8.7.4.18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ABE9258BB93E40B12E7B8EB45B9EC4" ma:contentTypeVersion="2" ma:contentTypeDescription="Crear nuevo documento." ma:contentTypeScope="" ma:versionID="9c90f5fbdd49023270d5e2538d63fec8">
  <xsd:schema xmlns:xsd="http://www.w3.org/2001/XMLSchema" xmlns:xs="http://www.w3.org/2001/XMLSchema" xmlns:p="http://schemas.microsoft.com/office/2006/metadata/properties" xmlns:ns2="75653f7f-5cc1-4135-8ca0-e17d0e81852c" targetNamespace="http://schemas.microsoft.com/office/2006/metadata/properties" ma:root="true" ma:fieldsID="92fc967ef5202ab6c900bb4678855d4a" ns2:_="">
    <xsd:import namespace="75653f7f-5cc1-4135-8ca0-e17d0e818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53f7f-5cc1-4135-8ca0-e17d0e818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31316-405F-44DF-95D0-16E8BC39F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53f7f-5cc1-4135-8ca0-e17d0e818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61CF0F-814C-4FAB-95CB-1D566D9DB351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5653f7f-5cc1-4135-8ca0-e17d0e81852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91203A-2BBF-4E72-9A11-1A72324172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2691</Words>
  <Application>Microsoft Office PowerPoint</Application>
  <PresentationFormat>A4 (210 x 297 mm)</PresentationFormat>
  <Paragraphs>556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Trebuchet MS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josemanuel.chicharro@uclm.es</dc:creator>
  <cp:lastModifiedBy>José Manuel Chicharro Higuera</cp:lastModifiedBy>
  <cp:revision>30</cp:revision>
  <cp:lastPrinted>2019-05-27T17:09:40Z</cp:lastPrinted>
  <dcterms:created xsi:type="dcterms:W3CDTF">2019-04-15T08:28:54Z</dcterms:created>
  <dcterms:modified xsi:type="dcterms:W3CDTF">2022-05-26T07:58:22Z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0x01010080ABE9258BB93E40B12E7B8EB45B9EC4</vt:lpwstr>
  </property>
</Properties>
</file>