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57"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s-E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704" y="4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1DD6C1-79D8-DC40-B764-32FBD08CB766}" type="datetimeFigureOut">
              <a:rPr lang="es-ES" smtClean="0"/>
              <a:t>16/11/21</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2F27C-8BCF-D140-BF73-A019D1A333E8}" type="slidenum">
              <a:rPr lang="es-ES" smtClean="0"/>
              <a:t>‹Nr.›</a:t>
            </a:fld>
            <a:endParaRPr lang="es-ES"/>
          </a:p>
        </p:txBody>
      </p:sp>
    </p:spTree>
    <p:extLst>
      <p:ext uri="{BB962C8B-B14F-4D97-AF65-F5344CB8AC3E}">
        <p14:creationId xmlns:p14="http://schemas.microsoft.com/office/powerpoint/2010/main" val="1862091090"/>
      </p:ext>
    </p:extLst>
  </p:cSld>
  <p:clrMap bg1="lt1" tx1="dk1" bg2="lt2" tx2="dk2" accent1="accent1" accent2="accent2" accent3="accent3" accent4="accent4" accent5="accent5" accent6="accent6" hlink="hlink" folHlink="folHlink"/>
  <p:notesStyle>
    <a:lvl1pPr marL="0" algn="l" defTabSz="457145" rtl="0" eaLnBrk="1" latinLnBrk="0" hangingPunct="1">
      <a:defRPr sz="1200" kern="1200">
        <a:solidFill>
          <a:schemeClr val="tx1"/>
        </a:solidFill>
        <a:latin typeface="+mn-lt"/>
        <a:ea typeface="+mn-ea"/>
        <a:cs typeface="+mn-cs"/>
      </a:defRPr>
    </a:lvl1pPr>
    <a:lvl2pPr marL="457145" algn="l" defTabSz="457145" rtl="0" eaLnBrk="1" latinLnBrk="0" hangingPunct="1">
      <a:defRPr sz="1200" kern="1200">
        <a:solidFill>
          <a:schemeClr val="tx1"/>
        </a:solidFill>
        <a:latin typeface="+mn-lt"/>
        <a:ea typeface="+mn-ea"/>
        <a:cs typeface="+mn-cs"/>
      </a:defRPr>
    </a:lvl2pPr>
    <a:lvl3pPr marL="914290" algn="l" defTabSz="457145" rtl="0" eaLnBrk="1" latinLnBrk="0" hangingPunct="1">
      <a:defRPr sz="1200" kern="1200">
        <a:solidFill>
          <a:schemeClr val="tx1"/>
        </a:solidFill>
        <a:latin typeface="+mn-lt"/>
        <a:ea typeface="+mn-ea"/>
        <a:cs typeface="+mn-cs"/>
      </a:defRPr>
    </a:lvl3pPr>
    <a:lvl4pPr marL="1371435" algn="l" defTabSz="457145" rtl="0" eaLnBrk="1" latinLnBrk="0" hangingPunct="1">
      <a:defRPr sz="1200" kern="1200">
        <a:solidFill>
          <a:schemeClr val="tx1"/>
        </a:solidFill>
        <a:latin typeface="+mn-lt"/>
        <a:ea typeface="+mn-ea"/>
        <a:cs typeface="+mn-cs"/>
      </a:defRPr>
    </a:lvl4pPr>
    <a:lvl5pPr marL="1828581" algn="l" defTabSz="457145" rtl="0" eaLnBrk="1" latinLnBrk="0" hangingPunct="1">
      <a:defRPr sz="1200" kern="1200">
        <a:solidFill>
          <a:schemeClr val="tx1"/>
        </a:solidFill>
        <a:latin typeface="+mn-lt"/>
        <a:ea typeface="+mn-ea"/>
        <a:cs typeface="+mn-cs"/>
      </a:defRPr>
    </a:lvl5pPr>
    <a:lvl6pPr marL="2285726" algn="l" defTabSz="457145" rtl="0" eaLnBrk="1" latinLnBrk="0" hangingPunct="1">
      <a:defRPr sz="1200" kern="1200">
        <a:solidFill>
          <a:schemeClr val="tx1"/>
        </a:solidFill>
        <a:latin typeface="+mn-lt"/>
        <a:ea typeface="+mn-ea"/>
        <a:cs typeface="+mn-cs"/>
      </a:defRPr>
    </a:lvl6pPr>
    <a:lvl7pPr marL="2742871" algn="l" defTabSz="457145" rtl="0" eaLnBrk="1" latinLnBrk="0" hangingPunct="1">
      <a:defRPr sz="1200" kern="1200">
        <a:solidFill>
          <a:schemeClr val="tx1"/>
        </a:solidFill>
        <a:latin typeface="+mn-lt"/>
        <a:ea typeface="+mn-ea"/>
        <a:cs typeface="+mn-cs"/>
      </a:defRPr>
    </a:lvl7pPr>
    <a:lvl8pPr marL="3200016" algn="l" defTabSz="457145" rtl="0" eaLnBrk="1" latinLnBrk="0" hangingPunct="1">
      <a:defRPr sz="1200" kern="1200">
        <a:solidFill>
          <a:schemeClr val="tx1"/>
        </a:solidFill>
        <a:latin typeface="+mn-lt"/>
        <a:ea typeface="+mn-ea"/>
        <a:cs typeface="+mn-cs"/>
      </a:defRPr>
    </a:lvl8pPr>
    <a:lvl9pPr marL="3657161" algn="l" defTabSz="45714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6"/>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D643EDC9-7C63-BE4B-AC89-CF790BB500D8}" type="datetimeFigureOut">
              <a:rPr lang="es-ES" smtClean="0"/>
              <a:t>16/11/21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414EC86-EEC5-1646-8ACB-7550F2A8033D}" type="slidenum">
              <a:rPr lang="es-ES" smtClean="0"/>
              <a:t>‹Nr.›</a:t>
            </a:fld>
            <a:endParaRPr lang="es-ES"/>
          </a:p>
        </p:txBody>
      </p:sp>
    </p:spTree>
    <p:extLst>
      <p:ext uri="{BB962C8B-B14F-4D97-AF65-F5344CB8AC3E}">
        <p14:creationId xmlns:p14="http://schemas.microsoft.com/office/powerpoint/2010/main" val="91447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643EDC9-7C63-BE4B-AC89-CF790BB500D8}" type="datetimeFigureOut">
              <a:rPr lang="es-ES" smtClean="0"/>
              <a:t>16/11/21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414EC86-EEC5-1646-8ACB-7550F2A8033D}" type="slidenum">
              <a:rPr lang="es-ES" smtClean="0"/>
              <a:t>‹Nr.›</a:t>
            </a:fld>
            <a:endParaRPr lang="es-ES"/>
          </a:p>
        </p:txBody>
      </p:sp>
    </p:spTree>
    <p:extLst>
      <p:ext uri="{BB962C8B-B14F-4D97-AF65-F5344CB8AC3E}">
        <p14:creationId xmlns:p14="http://schemas.microsoft.com/office/powerpoint/2010/main" val="973341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9"/>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643EDC9-7C63-BE4B-AC89-CF790BB500D8}" type="datetimeFigureOut">
              <a:rPr lang="es-ES" smtClean="0"/>
              <a:t>16/11/21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414EC86-EEC5-1646-8ACB-7550F2A8033D}" type="slidenum">
              <a:rPr lang="es-ES" smtClean="0"/>
              <a:t>‹Nr.›</a:t>
            </a:fld>
            <a:endParaRPr lang="es-ES"/>
          </a:p>
        </p:txBody>
      </p:sp>
    </p:spTree>
    <p:extLst>
      <p:ext uri="{BB962C8B-B14F-4D97-AF65-F5344CB8AC3E}">
        <p14:creationId xmlns:p14="http://schemas.microsoft.com/office/powerpoint/2010/main" val="267701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643EDC9-7C63-BE4B-AC89-CF790BB500D8}" type="datetimeFigureOut">
              <a:rPr lang="es-ES" smtClean="0"/>
              <a:t>16/11/21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414EC86-EEC5-1646-8ACB-7550F2A8033D}" type="slidenum">
              <a:rPr lang="es-ES" smtClean="0"/>
              <a:t>‹Nr.›</a:t>
            </a:fld>
            <a:endParaRPr lang="es-ES"/>
          </a:p>
        </p:txBody>
      </p:sp>
    </p:spTree>
    <p:extLst>
      <p:ext uri="{BB962C8B-B14F-4D97-AF65-F5344CB8AC3E}">
        <p14:creationId xmlns:p14="http://schemas.microsoft.com/office/powerpoint/2010/main" val="276106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1"/>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D643EDC9-7C63-BE4B-AC89-CF790BB500D8}" type="datetimeFigureOut">
              <a:rPr lang="es-ES" smtClean="0"/>
              <a:t>16/11/21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414EC86-EEC5-1646-8ACB-7550F2A8033D}" type="slidenum">
              <a:rPr lang="es-ES" smtClean="0"/>
              <a:t>‹Nr.›</a:t>
            </a:fld>
            <a:endParaRPr lang="es-ES"/>
          </a:p>
        </p:txBody>
      </p:sp>
    </p:spTree>
    <p:extLst>
      <p:ext uri="{BB962C8B-B14F-4D97-AF65-F5344CB8AC3E}">
        <p14:creationId xmlns:p14="http://schemas.microsoft.com/office/powerpoint/2010/main" val="245529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D643EDC9-7C63-BE4B-AC89-CF790BB500D8}" type="datetimeFigureOut">
              <a:rPr lang="es-ES" smtClean="0"/>
              <a:t>16/11/21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414EC86-EEC5-1646-8ACB-7550F2A8033D}" type="slidenum">
              <a:rPr lang="es-ES" smtClean="0"/>
              <a:t>‹Nr.›</a:t>
            </a:fld>
            <a:endParaRPr lang="es-ES"/>
          </a:p>
        </p:txBody>
      </p:sp>
    </p:spTree>
    <p:extLst>
      <p:ext uri="{BB962C8B-B14F-4D97-AF65-F5344CB8AC3E}">
        <p14:creationId xmlns:p14="http://schemas.microsoft.com/office/powerpoint/2010/main" val="62803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D643EDC9-7C63-BE4B-AC89-CF790BB500D8}" type="datetimeFigureOut">
              <a:rPr lang="es-ES" smtClean="0"/>
              <a:t>16/11/21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414EC86-EEC5-1646-8ACB-7550F2A8033D}" type="slidenum">
              <a:rPr lang="es-ES" smtClean="0"/>
              <a:t>‹Nr.›</a:t>
            </a:fld>
            <a:endParaRPr lang="es-ES"/>
          </a:p>
        </p:txBody>
      </p:sp>
    </p:spTree>
    <p:extLst>
      <p:ext uri="{BB962C8B-B14F-4D97-AF65-F5344CB8AC3E}">
        <p14:creationId xmlns:p14="http://schemas.microsoft.com/office/powerpoint/2010/main" val="84017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D643EDC9-7C63-BE4B-AC89-CF790BB500D8}" type="datetimeFigureOut">
              <a:rPr lang="es-ES" smtClean="0"/>
              <a:t>16/11/21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414EC86-EEC5-1646-8ACB-7550F2A8033D}" type="slidenum">
              <a:rPr lang="es-ES" smtClean="0"/>
              <a:t>‹Nr.›</a:t>
            </a:fld>
            <a:endParaRPr lang="es-ES"/>
          </a:p>
        </p:txBody>
      </p:sp>
    </p:spTree>
    <p:extLst>
      <p:ext uri="{BB962C8B-B14F-4D97-AF65-F5344CB8AC3E}">
        <p14:creationId xmlns:p14="http://schemas.microsoft.com/office/powerpoint/2010/main" val="3990922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643EDC9-7C63-BE4B-AC89-CF790BB500D8}" type="datetimeFigureOut">
              <a:rPr lang="es-ES" smtClean="0"/>
              <a:t>16/11/21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414EC86-EEC5-1646-8ACB-7550F2A8033D}" type="slidenum">
              <a:rPr lang="es-ES" smtClean="0"/>
              <a:t>‹Nr.›</a:t>
            </a:fld>
            <a:endParaRPr lang="es-ES"/>
          </a:p>
        </p:txBody>
      </p:sp>
    </p:spTree>
    <p:extLst>
      <p:ext uri="{BB962C8B-B14F-4D97-AF65-F5344CB8AC3E}">
        <p14:creationId xmlns:p14="http://schemas.microsoft.com/office/powerpoint/2010/main" val="251831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D643EDC9-7C63-BE4B-AC89-CF790BB500D8}" type="datetimeFigureOut">
              <a:rPr lang="es-ES" smtClean="0"/>
              <a:t>16/11/21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414EC86-EEC5-1646-8ACB-7550F2A8033D}" type="slidenum">
              <a:rPr lang="es-ES" smtClean="0"/>
              <a:t>‹Nr.›</a:t>
            </a:fld>
            <a:endParaRPr lang="es-ES"/>
          </a:p>
        </p:txBody>
      </p:sp>
    </p:spTree>
    <p:extLst>
      <p:ext uri="{BB962C8B-B14F-4D97-AF65-F5344CB8AC3E}">
        <p14:creationId xmlns:p14="http://schemas.microsoft.com/office/powerpoint/2010/main" val="3975013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D643EDC9-7C63-BE4B-AC89-CF790BB500D8}" type="datetimeFigureOut">
              <a:rPr lang="es-ES" smtClean="0"/>
              <a:t>16/11/21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414EC86-EEC5-1646-8ACB-7550F2A8033D}" type="slidenum">
              <a:rPr lang="es-ES" smtClean="0"/>
              <a:t>‹Nr.›</a:t>
            </a:fld>
            <a:endParaRPr lang="es-ES"/>
          </a:p>
        </p:txBody>
      </p:sp>
    </p:spTree>
    <p:extLst>
      <p:ext uri="{BB962C8B-B14F-4D97-AF65-F5344CB8AC3E}">
        <p14:creationId xmlns:p14="http://schemas.microsoft.com/office/powerpoint/2010/main" val="32844535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D643EDC9-7C63-BE4B-AC89-CF790BB500D8}" type="datetimeFigureOut">
              <a:rPr lang="es-ES" smtClean="0"/>
              <a:t>16/11/21</a:t>
            </a:fld>
            <a:endParaRPr lang="es-ES"/>
          </a:p>
        </p:txBody>
      </p:sp>
      <p:sp>
        <p:nvSpPr>
          <p:cNvPr id="5" name="Marcador de pie de página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4414EC86-EEC5-1646-8ACB-7550F2A8033D}" type="slidenum">
              <a:rPr lang="es-ES" smtClean="0"/>
              <a:t>‹Nr.›</a:t>
            </a:fld>
            <a:endParaRPr lang="es-ES"/>
          </a:p>
        </p:txBody>
      </p:sp>
    </p:spTree>
    <p:extLst>
      <p:ext uri="{BB962C8B-B14F-4D97-AF65-F5344CB8AC3E}">
        <p14:creationId xmlns:p14="http://schemas.microsoft.com/office/powerpoint/2010/main" val="4210555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45"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457145" rtl="0" eaLnBrk="1" latinLnBrk="0" hangingPunct="1">
        <a:spcBef>
          <a:spcPct val="20000"/>
        </a:spcBef>
        <a:buFont typeface="Arial"/>
        <a:buChar char="•"/>
        <a:defRPr sz="3200" kern="1200">
          <a:solidFill>
            <a:schemeClr val="tx1"/>
          </a:solidFill>
          <a:latin typeface="+mn-lt"/>
          <a:ea typeface="+mn-ea"/>
          <a:cs typeface="+mn-cs"/>
        </a:defRPr>
      </a:lvl1pPr>
      <a:lvl2pPr marL="742861" indent="-285716" algn="l" defTabSz="457145" rtl="0" eaLnBrk="1" latinLnBrk="0" hangingPunct="1">
        <a:spcBef>
          <a:spcPct val="20000"/>
        </a:spcBef>
        <a:buFont typeface="Arial"/>
        <a:buChar char="–"/>
        <a:defRPr sz="2800" kern="1200">
          <a:solidFill>
            <a:schemeClr val="tx1"/>
          </a:solidFill>
          <a:latin typeface="+mn-lt"/>
          <a:ea typeface="+mn-ea"/>
          <a:cs typeface="+mn-cs"/>
        </a:defRPr>
      </a:lvl2pPr>
      <a:lvl3pPr marL="1142863" indent="-228573" algn="l" defTabSz="457145" rtl="0" eaLnBrk="1" latinLnBrk="0" hangingPunct="1">
        <a:spcBef>
          <a:spcPct val="20000"/>
        </a:spcBef>
        <a:buFont typeface="Arial"/>
        <a:buChar char="•"/>
        <a:defRPr sz="2400" kern="1200">
          <a:solidFill>
            <a:schemeClr val="tx1"/>
          </a:solidFill>
          <a:latin typeface="+mn-lt"/>
          <a:ea typeface="+mn-ea"/>
          <a:cs typeface="+mn-cs"/>
        </a:defRPr>
      </a:lvl3pPr>
      <a:lvl4pPr marL="1600008" indent="-228573" algn="l" defTabSz="457145" rtl="0" eaLnBrk="1" latinLnBrk="0" hangingPunct="1">
        <a:spcBef>
          <a:spcPct val="20000"/>
        </a:spcBef>
        <a:buFont typeface="Arial"/>
        <a:buChar char="–"/>
        <a:defRPr sz="2000" kern="1200">
          <a:solidFill>
            <a:schemeClr val="tx1"/>
          </a:solidFill>
          <a:latin typeface="+mn-lt"/>
          <a:ea typeface="+mn-ea"/>
          <a:cs typeface="+mn-cs"/>
        </a:defRPr>
      </a:lvl4pPr>
      <a:lvl5pPr marL="2057153" indent="-228573" algn="l" defTabSz="457145" rtl="0" eaLnBrk="1" latinLnBrk="0" hangingPunct="1">
        <a:spcBef>
          <a:spcPct val="20000"/>
        </a:spcBef>
        <a:buFont typeface="Arial"/>
        <a:buChar char="»"/>
        <a:defRPr sz="2000" kern="1200">
          <a:solidFill>
            <a:schemeClr val="tx1"/>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8.png"/><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hyperlink" Target="http://proyectos.cimand.net/pt/" TargetMode="External"/><Relationship Id="rId4" Type="http://schemas.openxmlformats.org/officeDocument/2006/relationships/hyperlink" Target="https://www.youtube.com/watch?v=7yJapBNkTqA&amp;t=2s" TargetMode="External"/><Relationship Id="rId5" Type="http://schemas.openxmlformats.org/officeDocument/2006/relationships/image" Target="../media/image25.jpeg"/><Relationship Id="rId6" Type="http://schemas.openxmlformats.org/officeDocument/2006/relationships/image" Target="../media/image26.png"/><Relationship Id="rId7"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7yJapBNkTq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11596"/>
            <a:ext cx="9144000" cy="1754327"/>
          </a:xfrm>
          <a:prstGeom prst="rect">
            <a:avLst/>
          </a:prstGeom>
          <a:solidFill>
            <a:srgbClr val="C0504D"/>
          </a:solidFill>
        </p:spPr>
        <p:txBody>
          <a:bodyPr wrap="square" lIns="91429" tIns="45715" rIns="91429" bIns="45715">
            <a:spAutoFit/>
          </a:bodyPr>
          <a:lstStyle/>
          <a:p>
            <a:pPr algn="ct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Las botellas y cubo elementos </a:t>
            </a:r>
          </a:p>
          <a:p>
            <a:pPr algn="ct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 realidad aumentada</a:t>
            </a:r>
          </a:p>
        </p:txBody>
      </p:sp>
      <p:pic>
        <p:nvPicPr>
          <p:cNvPr id="35" name="Imagen 34" descr="Captura de pantalla 2021-11-16 a las 13.59.15.png"/>
          <p:cNvPicPr>
            <a:picLocks noChangeAspect="1"/>
          </p:cNvPicPr>
          <p:nvPr/>
        </p:nvPicPr>
        <p:blipFill rotWithShape="1">
          <a:blip r:embed="rId2">
            <a:extLst>
              <a:ext uri="{28A0092B-C50C-407E-A947-70E740481C1C}">
                <a14:useLocalDpi xmlns:a14="http://schemas.microsoft.com/office/drawing/2010/main" val="0"/>
              </a:ext>
            </a:extLst>
          </a:blip>
          <a:srcRect l="4434"/>
          <a:stretch/>
        </p:blipFill>
        <p:spPr>
          <a:xfrm>
            <a:off x="498756" y="2133601"/>
            <a:ext cx="2544255" cy="4445000"/>
          </a:xfrm>
          <a:prstGeom prst="rect">
            <a:avLst/>
          </a:prstGeom>
        </p:spPr>
      </p:pic>
      <p:pic>
        <p:nvPicPr>
          <p:cNvPr id="50" name="Imagen 49" descr="Captura de pantalla 2021-11-16 a las 14.04.13.png"/>
          <p:cNvPicPr>
            <a:picLocks noChangeAspect="1"/>
          </p:cNvPicPr>
          <p:nvPr/>
        </p:nvPicPr>
        <p:blipFill rotWithShape="1">
          <a:blip r:embed="rId3">
            <a:extLst>
              <a:ext uri="{28A0092B-C50C-407E-A947-70E740481C1C}">
                <a14:useLocalDpi xmlns:a14="http://schemas.microsoft.com/office/drawing/2010/main" val="0"/>
              </a:ext>
            </a:extLst>
          </a:blip>
          <a:srcRect l="2265" t="1292" r="2664" b="-296"/>
          <a:stretch/>
        </p:blipFill>
        <p:spPr>
          <a:xfrm>
            <a:off x="3563711" y="1880223"/>
            <a:ext cx="4445001" cy="2935101"/>
          </a:xfrm>
          <a:prstGeom prst="rect">
            <a:avLst/>
          </a:prstGeom>
        </p:spPr>
      </p:pic>
      <p:pic>
        <p:nvPicPr>
          <p:cNvPr id="51" name="Imagen 50" descr="Captura de pantalla 2021-11-16 a las 14.07.37.png"/>
          <p:cNvPicPr>
            <a:picLocks noChangeAspect="1"/>
          </p:cNvPicPr>
          <p:nvPr/>
        </p:nvPicPr>
        <p:blipFill rotWithShape="1">
          <a:blip r:embed="rId4">
            <a:extLst>
              <a:ext uri="{28A0092B-C50C-407E-A947-70E740481C1C}">
                <a14:useLocalDpi xmlns:a14="http://schemas.microsoft.com/office/drawing/2010/main" val="0"/>
              </a:ext>
            </a:extLst>
          </a:blip>
          <a:srcRect t="13879" b="5337"/>
          <a:stretch/>
        </p:blipFill>
        <p:spPr>
          <a:xfrm>
            <a:off x="3043010" y="4815324"/>
            <a:ext cx="4767490" cy="2042677"/>
          </a:xfrm>
          <a:prstGeom prst="rect">
            <a:avLst/>
          </a:prstGeom>
        </p:spPr>
      </p:pic>
      <p:pic>
        <p:nvPicPr>
          <p:cNvPr id="6" name="14 Imagen" descr="tafad-azuer.jpg"/>
          <p:cNvPicPr>
            <a:picLocks noChangeAspect="1"/>
          </p:cNvPicPr>
          <p:nvPr/>
        </p:nvPicPr>
        <p:blipFill>
          <a:blip r:embed="rId5"/>
          <a:srcRect t="16737" b="22784"/>
          <a:stretch>
            <a:fillRect/>
          </a:stretch>
        </p:blipFill>
        <p:spPr>
          <a:xfrm>
            <a:off x="7491122" y="5855654"/>
            <a:ext cx="1111377" cy="722946"/>
          </a:xfrm>
          <a:prstGeom prst="rect">
            <a:avLst/>
          </a:prstGeom>
          <a:ln w="25400">
            <a:solidFill>
              <a:schemeClr val="accent6"/>
            </a:solidFill>
          </a:ln>
        </p:spPr>
      </p:pic>
    </p:spTree>
    <p:extLst>
      <p:ext uri="{BB962C8B-B14F-4D97-AF65-F5344CB8AC3E}">
        <p14:creationId xmlns:p14="http://schemas.microsoft.com/office/powerpoint/2010/main" val="41001849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4 Imagen" descr="OPDETC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AutoShape 2" descr="Resultado de imagen de fondos de quesos"/>
          <p:cNvSpPr>
            <a:spLocks noChangeAspect="1" noChangeArrowheads="1"/>
          </p:cNvSpPr>
          <p:nvPr/>
        </p:nvSpPr>
        <p:spPr bwMode="auto">
          <a:xfrm>
            <a:off x="155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endParaRPr lang="es-ES">
              <a:latin typeface="Calibri" charset="0"/>
            </a:endParaRPr>
          </a:p>
        </p:txBody>
      </p:sp>
      <p:sp>
        <p:nvSpPr>
          <p:cNvPr id="14" name="13 Rectángulo"/>
          <p:cNvSpPr/>
          <p:nvPr/>
        </p:nvSpPr>
        <p:spPr>
          <a:xfrm>
            <a:off x="971600" y="188641"/>
            <a:ext cx="7272808"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29" tIns="45715" rIns="91429" bIns="45715">
            <a:spAutoFit/>
          </a:bodyPr>
          <a:lstStyle/>
          <a:p>
            <a:pPr algn="ctr">
              <a:defRPr/>
            </a:pP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Proyecto fuera del aula. Divulgando la ciencia ciudadana.</a:t>
            </a:r>
          </a:p>
        </p:txBody>
      </p:sp>
      <p:grpSp>
        <p:nvGrpSpPr>
          <p:cNvPr id="21508" name="15 Grupo"/>
          <p:cNvGrpSpPr>
            <a:grpSpLocks/>
          </p:cNvGrpSpPr>
          <p:nvPr/>
        </p:nvGrpSpPr>
        <p:grpSpPr bwMode="auto">
          <a:xfrm>
            <a:off x="755651" y="1700214"/>
            <a:ext cx="3960813" cy="4725987"/>
            <a:chOff x="1115616" y="1556792"/>
            <a:chExt cx="4104456" cy="4968552"/>
          </a:xfrm>
        </p:grpSpPr>
        <p:sp>
          <p:nvSpPr>
            <p:cNvPr id="6" name="5 Rectángulo"/>
            <p:cNvSpPr/>
            <p:nvPr/>
          </p:nvSpPr>
          <p:spPr>
            <a:xfrm>
              <a:off x="1115616" y="1556792"/>
              <a:ext cx="4104456" cy="4968552"/>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La</a:t>
              </a:r>
            </a:p>
          </p:txBody>
        </p:sp>
        <p:sp>
          <p:nvSpPr>
            <p:cNvPr id="7" name="6 CuadroTexto"/>
            <p:cNvSpPr txBox="1">
              <a:spLocks noChangeArrowheads="1"/>
            </p:cNvSpPr>
            <p:nvPr/>
          </p:nvSpPr>
          <p:spPr bwMode="auto">
            <a:xfrm>
              <a:off x="1641364" y="1772090"/>
              <a:ext cx="3103960" cy="647147"/>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40000" dist="20000" dir="5400000" rotWithShape="0">
                <a:srgbClr val="000000">
                  <a:alpha val="37999"/>
                </a:srgbClr>
              </a:outerShdw>
            </a:effec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s-ES" smtClean="0">
                  <a:solidFill>
                    <a:srgbClr val="000000"/>
                  </a:solidFill>
                  <a:latin typeface="Calibri" charset="0"/>
                  <a:cs typeface="+mn-cs"/>
                </a:rPr>
                <a:t> </a:t>
              </a:r>
              <a:r>
                <a:rPr lang="es-ES" sz="1600" b="1">
                  <a:solidFill>
                    <a:srgbClr val="000000"/>
                  </a:solidFill>
                  <a:latin typeface="Calibri" charset="0"/>
                </a:rPr>
                <a:t>Presentación y exposición de </a:t>
              </a:r>
            </a:p>
            <a:p>
              <a:pPr algn="ctr" eaLnBrk="1" hangingPunct="1">
                <a:defRPr/>
              </a:pPr>
              <a:r>
                <a:rPr lang="es-ES" sz="1600" b="1">
                  <a:solidFill>
                    <a:srgbClr val="000000"/>
                  </a:solidFill>
                  <a:latin typeface="Calibri" charset="0"/>
                </a:rPr>
                <a:t>LA TABLA PERIÓDICA DEL QUESO</a:t>
              </a:r>
            </a:p>
          </p:txBody>
        </p:sp>
        <p:pic>
          <p:nvPicPr>
            <p:cNvPr id="21513" name="Picture 2" descr="F:\imagenes mascota\20190614175239_00003.jpg"/>
            <p:cNvPicPr>
              <a:picLocks noChangeAspect="1" noChangeArrowheads="1"/>
            </p:cNvPicPr>
            <p:nvPr/>
          </p:nvPicPr>
          <p:blipFill>
            <a:blip r:embed="rId3">
              <a:extLst>
                <a:ext uri="{28A0092B-C50C-407E-A947-70E740481C1C}">
                  <a14:useLocalDpi xmlns:a14="http://schemas.microsoft.com/office/drawing/2010/main" val="0"/>
                </a:ext>
              </a:extLst>
            </a:blip>
            <a:srcRect t="16866" b="19893"/>
            <a:stretch>
              <a:fillRect/>
            </a:stretch>
          </p:blipFill>
          <p:spPr bwMode="auto">
            <a:xfrm>
              <a:off x="1691680" y="2492896"/>
              <a:ext cx="2576948"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3" descr="C:\Documents and Settings\Usuario\Escritorio\imagenes para presentacion concurso tabla peridoica\TablaPeriodica-58b5d8e93df78cdcd8cfe5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717032"/>
              <a:ext cx="1490113"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CuadroTexto"/>
            <p:cNvSpPr txBox="1">
              <a:spLocks noChangeArrowheads="1"/>
            </p:cNvSpPr>
            <p:nvPr/>
          </p:nvSpPr>
          <p:spPr bwMode="auto">
            <a:xfrm>
              <a:off x="1564721" y="5298644"/>
              <a:ext cx="3311530" cy="873649"/>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40000" dist="20000" dir="5400000" rotWithShape="0">
                <a:srgbClr val="000000">
                  <a:alpha val="37999"/>
                </a:srgbClr>
              </a:outerShdw>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s-ES" sz="1600" b="1">
                  <a:solidFill>
                    <a:srgbClr val="000000"/>
                  </a:solidFill>
                  <a:latin typeface="Calibri" charset="0"/>
                </a:rPr>
                <a:t>Lugar: Biblioteca Municipal de Manzanares</a:t>
              </a:r>
            </a:p>
            <a:p>
              <a:pPr algn="ctr" eaLnBrk="1" hangingPunct="1">
                <a:defRPr/>
              </a:pPr>
              <a:r>
                <a:rPr lang="ja-JP" altLang="es-ES" sz="1600" b="1">
                  <a:solidFill>
                    <a:srgbClr val="000000"/>
                  </a:solidFill>
                  <a:latin typeface="Calibri" charset="0"/>
                </a:rPr>
                <a:t>“</a:t>
              </a:r>
              <a:r>
                <a:rPr lang="es-ES" sz="1600" b="1">
                  <a:solidFill>
                    <a:srgbClr val="000000"/>
                  </a:solidFill>
                  <a:latin typeface="Calibri" charset="0"/>
                </a:rPr>
                <a:t>Lope de Vega</a:t>
              </a:r>
              <a:r>
                <a:rPr lang="ja-JP" altLang="es-ES" sz="1600" b="1">
                  <a:solidFill>
                    <a:srgbClr val="000000"/>
                  </a:solidFill>
                  <a:latin typeface="Calibri" charset="0"/>
                </a:rPr>
                <a:t>”</a:t>
              </a:r>
              <a:endParaRPr lang="es-ES" sz="1600" b="1">
                <a:solidFill>
                  <a:srgbClr val="000000"/>
                </a:solidFill>
                <a:latin typeface="Calibri" charset="0"/>
              </a:endParaRPr>
            </a:p>
          </p:txBody>
        </p:sp>
      </p:grpSp>
      <p:pic>
        <p:nvPicPr>
          <p:cNvPr id="13" name="12 Imagen" descr="PHOTO-2019-05-31-14-58-42.jpg"/>
          <p:cNvPicPr>
            <a:picLocks noChangeAspect="1"/>
          </p:cNvPicPr>
          <p:nvPr/>
        </p:nvPicPr>
        <p:blipFill>
          <a:blip r:embed="rId5"/>
          <a:stretch>
            <a:fillRect/>
          </a:stretch>
        </p:blipFill>
        <p:spPr>
          <a:xfrm>
            <a:off x="5364163" y="1773238"/>
            <a:ext cx="3040062" cy="3287712"/>
          </a:xfrm>
          <a:prstGeom prst="rect">
            <a:avLst/>
          </a:prstGeom>
          <a:ln w="25400">
            <a:solidFill>
              <a:schemeClr val="accent6"/>
            </a:solidFill>
          </a:ln>
        </p:spPr>
      </p:pic>
      <p:sp>
        <p:nvSpPr>
          <p:cNvPr id="15" name="14 CuadroTexto"/>
          <p:cNvSpPr txBox="1">
            <a:spLocks noChangeArrowheads="1"/>
          </p:cNvSpPr>
          <p:nvPr/>
        </p:nvSpPr>
        <p:spPr bwMode="auto">
          <a:xfrm>
            <a:off x="5219700" y="5229226"/>
            <a:ext cx="3240088" cy="1323975"/>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40000" dist="20000" dir="5400000" rotWithShape="0">
              <a:srgbClr val="000000">
                <a:alpha val="37999"/>
              </a:srgbClr>
            </a:outerShdw>
          </a:effectLst>
        </p:spPr>
        <p:txBody>
          <a:bodyPr lIns="91429" tIns="45715" rIns="91429" bIns="45715">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s-ES" sz="1600" b="1">
                <a:solidFill>
                  <a:srgbClr val="000000"/>
                </a:solidFill>
                <a:latin typeface="Calibri" charset="0"/>
              </a:rPr>
              <a:t>Exposición de </a:t>
            </a:r>
          </a:p>
          <a:p>
            <a:pPr algn="ctr" eaLnBrk="1" hangingPunct="1">
              <a:defRPr/>
            </a:pPr>
            <a:r>
              <a:rPr lang="es-ES" sz="1600" b="1">
                <a:solidFill>
                  <a:srgbClr val="000000"/>
                </a:solidFill>
                <a:latin typeface="Calibri" charset="0"/>
              </a:rPr>
              <a:t>LA TABLA PERIÓDICA DEL QUESO</a:t>
            </a:r>
          </a:p>
          <a:p>
            <a:pPr algn="ctr" eaLnBrk="1" hangingPunct="1">
              <a:defRPr/>
            </a:pPr>
            <a:r>
              <a:rPr lang="es-ES" sz="1600" b="1">
                <a:solidFill>
                  <a:srgbClr val="000000"/>
                </a:solidFill>
                <a:latin typeface="Calibri" charset="0"/>
              </a:rPr>
              <a:t>En el Museo del Queso, en la Casa de la Cultura y otros colegios de la Manzanares</a:t>
            </a:r>
          </a:p>
        </p:txBody>
      </p:sp>
    </p:spTree>
    <p:extLst>
      <p:ext uri="{BB962C8B-B14F-4D97-AF65-F5344CB8AC3E}">
        <p14:creationId xmlns:p14="http://schemas.microsoft.com/office/powerpoint/2010/main" val="35389844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4 Imagen" descr="OPDETC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179388" y="1225551"/>
            <a:ext cx="7129462" cy="5632302"/>
          </a:xfrm>
          <a:prstGeom prst="rect">
            <a:avLst/>
          </a:prstGeom>
        </p:spPr>
        <p:style>
          <a:lnRef idx="2">
            <a:schemeClr val="accent6"/>
          </a:lnRef>
          <a:fillRef idx="1">
            <a:schemeClr val="lt1"/>
          </a:fillRef>
          <a:effectRef idx="0">
            <a:schemeClr val="accent6"/>
          </a:effectRef>
          <a:fontRef idx="minor">
            <a:schemeClr val="dk1"/>
          </a:fontRef>
        </p:style>
        <p:txBody>
          <a:bodyPr lIns="91429" tIns="45715" rIns="91429" bIns="45715">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defRPr/>
            </a:pPr>
            <a:r>
              <a:rPr lang="es-ES" b="1" smtClean="0">
                <a:solidFill>
                  <a:srgbClr val="000000"/>
                </a:solidFill>
                <a:latin typeface="Calibri" charset="0"/>
              </a:rPr>
              <a:t>En un principio el proyecto fue titulado </a:t>
            </a:r>
            <a:r>
              <a:rPr lang="ja-JP" altLang="es-ES" b="1" smtClean="0">
                <a:solidFill>
                  <a:srgbClr val="000000"/>
                </a:solidFill>
                <a:latin typeface="Calibri" charset="0"/>
              </a:rPr>
              <a:t>“</a:t>
            </a:r>
            <a:r>
              <a:rPr lang="es-ES" b="1" smtClean="0">
                <a:solidFill>
                  <a:srgbClr val="000000"/>
                </a:solidFill>
                <a:latin typeface="Calibri" charset="0"/>
              </a:rPr>
              <a:t>Mensajes de los elementos químicos dentro de una botella</a:t>
            </a:r>
            <a:r>
              <a:rPr lang="ja-JP" altLang="es-ES" b="1" smtClean="0">
                <a:solidFill>
                  <a:srgbClr val="000000"/>
                </a:solidFill>
                <a:latin typeface="Calibri" charset="0"/>
              </a:rPr>
              <a:t>”</a:t>
            </a:r>
            <a:r>
              <a:rPr lang="es-ES" b="1" smtClean="0">
                <a:solidFill>
                  <a:srgbClr val="000000"/>
                </a:solidFill>
                <a:latin typeface="Calibri" charset="0"/>
              </a:rPr>
              <a:t> y con está idea se fue elaborando la tabla periódica incluyendo en cada recipiente algún objeto que fuera significativo o curioso del elemento químico, utilizando como ejemplo la realizada por los alumnos del colegio del Pirineu de Andorra dirigidos por Carlos Moreno y Esther Márquez (</a:t>
            </a:r>
            <a:r>
              <a:rPr lang="es-ES" sz="1400" b="1" u="sng">
                <a:solidFill>
                  <a:srgbClr val="000000"/>
                </a:solidFill>
                <a:latin typeface="Calibri" charset="0"/>
                <a:hlinkClick r:id="rId3"/>
              </a:rPr>
              <a:t>http://</a:t>
            </a:r>
            <a:r>
              <a:rPr lang="es-ES" sz="1400" b="1">
                <a:solidFill>
                  <a:srgbClr val="000000"/>
                </a:solidFill>
                <a:latin typeface="Calibri" charset="0"/>
                <a:hlinkClick r:id="rId3"/>
              </a:rPr>
              <a:t>proyectos</a:t>
            </a:r>
            <a:r>
              <a:rPr lang="es-ES" sz="1400" b="1" u="sng">
                <a:solidFill>
                  <a:srgbClr val="000000"/>
                </a:solidFill>
                <a:latin typeface="Calibri" charset="0"/>
                <a:hlinkClick r:id="rId3"/>
              </a:rPr>
              <a:t>.cimand.net/pt/</a:t>
            </a:r>
            <a:r>
              <a:rPr lang="es-ES" sz="1400" b="1" u="sng">
                <a:solidFill>
                  <a:srgbClr val="000000"/>
                </a:solidFill>
                <a:latin typeface="Calibri" charset="0"/>
              </a:rPr>
              <a:t>)</a:t>
            </a:r>
            <a:endParaRPr lang="es-ES" sz="1400" b="1">
              <a:solidFill>
                <a:srgbClr val="000000"/>
              </a:solidFill>
              <a:latin typeface="Calibri" charset="0"/>
            </a:endParaRPr>
          </a:p>
          <a:p>
            <a:pPr algn="just" eaLnBrk="1" hangingPunct="1">
              <a:defRPr/>
            </a:pPr>
            <a:r>
              <a:rPr lang="es-ES" b="1" smtClean="0">
                <a:solidFill>
                  <a:srgbClr val="000000"/>
                </a:solidFill>
                <a:latin typeface="Calibri" charset="0"/>
              </a:rPr>
              <a:t>Posteriormente, se decidió ampliarla, introduciendo la relación entre el queso y los elementos químicos desde una doble perspectiva; por un lado marcando las botellas con un logotipo de un queso creado por los alumnos, aquellos elementos químicos que podemos encontrar en el queso, y por otro, el país de origen de los descubridores de los elementos químicos y el tipo de queso presente en dicho país.</a:t>
            </a:r>
          </a:p>
          <a:p>
            <a:pPr algn="just" eaLnBrk="1" hangingPunct="1">
              <a:defRPr/>
            </a:pPr>
            <a:r>
              <a:rPr lang="es-ES" b="1" smtClean="0">
                <a:solidFill>
                  <a:srgbClr val="000000"/>
                </a:solidFill>
                <a:latin typeface="Calibri" charset="0"/>
              </a:rPr>
              <a:t>Últimamente se ha decido incluir la realidad aumentada (AR) mediante el programa </a:t>
            </a:r>
            <a:r>
              <a:rPr lang="ja-JP" altLang="es-ES" b="1" smtClean="0">
                <a:solidFill>
                  <a:srgbClr val="000000"/>
                </a:solidFill>
                <a:latin typeface="Calibri" charset="0"/>
              </a:rPr>
              <a:t>“</a:t>
            </a:r>
            <a:r>
              <a:rPr lang="es-ES" b="1" smtClean="0">
                <a:solidFill>
                  <a:srgbClr val="000000"/>
                </a:solidFill>
                <a:latin typeface="Calibri" charset="0"/>
              </a:rPr>
              <a:t>Creator Aumentaty</a:t>
            </a:r>
            <a:r>
              <a:rPr lang="ja-JP" altLang="es-ES" b="1" smtClean="0">
                <a:solidFill>
                  <a:srgbClr val="000000"/>
                </a:solidFill>
                <a:latin typeface="Calibri" charset="0"/>
              </a:rPr>
              <a:t>”</a:t>
            </a:r>
            <a:r>
              <a:rPr lang="es-ES" b="1" smtClean="0">
                <a:solidFill>
                  <a:srgbClr val="000000"/>
                </a:solidFill>
                <a:latin typeface="Calibri" charset="0"/>
              </a:rPr>
              <a:t>, siguiendo los resultados obtenidos con otro proyecto titulado </a:t>
            </a:r>
            <a:r>
              <a:rPr lang="ja-JP" altLang="es-ES" b="1" smtClean="0">
                <a:solidFill>
                  <a:srgbClr val="000000"/>
                </a:solidFill>
                <a:latin typeface="Calibri" charset="0"/>
              </a:rPr>
              <a:t>“</a:t>
            </a:r>
            <a:r>
              <a:rPr lang="es-ES" b="1" smtClean="0">
                <a:solidFill>
                  <a:srgbClr val="000000"/>
                </a:solidFill>
                <a:latin typeface="Calibri" charset="0"/>
              </a:rPr>
              <a:t>Los cuboelementos con realidad aumentada</a:t>
            </a:r>
            <a:r>
              <a:rPr lang="ja-JP" altLang="es-ES" b="1" smtClean="0">
                <a:solidFill>
                  <a:srgbClr val="000000"/>
                </a:solidFill>
                <a:latin typeface="Calibri" charset="0"/>
              </a:rPr>
              <a:t>”</a:t>
            </a:r>
            <a:r>
              <a:rPr lang="es-ES" b="1" smtClean="0">
                <a:solidFill>
                  <a:srgbClr val="000000"/>
                </a:solidFill>
                <a:latin typeface="Calibri" charset="0"/>
              </a:rPr>
              <a:t> que también, se está realizando en el IES Azuer (</a:t>
            </a:r>
            <a:r>
              <a:rPr lang="es-ES" sz="1400" b="1">
                <a:solidFill>
                  <a:srgbClr val="000000"/>
                </a:solidFill>
                <a:latin typeface="Calibri" charset="0"/>
                <a:hlinkClick r:id="rId4"/>
              </a:rPr>
              <a:t>https://www.youtube.com/watch?v=7yJapBNkTqA&amp;t=2s</a:t>
            </a:r>
            <a:r>
              <a:rPr lang="es-ES" b="1" smtClean="0">
                <a:solidFill>
                  <a:srgbClr val="000000"/>
                </a:solidFill>
                <a:latin typeface="Calibri" charset="0"/>
              </a:rPr>
              <a:t>)</a:t>
            </a:r>
          </a:p>
          <a:p>
            <a:pPr algn="just" eaLnBrk="1" hangingPunct="1">
              <a:defRPr/>
            </a:pPr>
            <a:r>
              <a:rPr lang="es-ES" b="1" smtClean="0">
                <a:solidFill>
                  <a:srgbClr val="000000"/>
                </a:solidFill>
                <a:latin typeface="Calibri" charset="0"/>
              </a:rPr>
              <a:t>Finalmente, indicar que el proyecto es dinámico y por tanto, está en continua evolución y que todavía quedan algunas botellas por completar.</a:t>
            </a:r>
          </a:p>
        </p:txBody>
      </p:sp>
      <p:sp>
        <p:nvSpPr>
          <p:cNvPr id="22531" name="AutoShape 2" descr="Resultado de imagen de fondos de quesos"/>
          <p:cNvSpPr>
            <a:spLocks noChangeAspect="1" noChangeArrowheads="1"/>
          </p:cNvSpPr>
          <p:nvPr/>
        </p:nvSpPr>
        <p:spPr bwMode="auto">
          <a:xfrm>
            <a:off x="155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endParaRPr lang="es-ES">
              <a:latin typeface="Calibri" charset="0"/>
            </a:endParaRPr>
          </a:p>
        </p:txBody>
      </p:sp>
      <p:sp>
        <p:nvSpPr>
          <p:cNvPr id="14" name="13 Rectángulo"/>
          <p:cNvSpPr/>
          <p:nvPr/>
        </p:nvSpPr>
        <p:spPr>
          <a:xfrm>
            <a:off x="1043608" y="260648"/>
            <a:ext cx="5760640"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29" tIns="45715" rIns="91429" bIns="45715">
            <a:spAutoFit/>
          </a:bodyPr>
          <a:lstStyle/>
          <a:p>
            <a:pPr algn="ctr">
              <a:defRPr/>
            </a:pP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Evolución del proyecto</a:t>
            </a:r>
          </a:p>
        </p:txBody>
      </p:sp>
      <p:sp>
        <p:nvSpPr>
          <p:cNvPr id="22533" name="AutoShape 2" descr="Resultado de imagen de creator aumentaty"/>
          <p:cNvSpPr>
            <a:spLocks noChangeAspect="1" noChangeArrowheads="1"/>
          </p:cNvSpPr>
          <p:nvPr/>
        </p:nvSpPr>
        <p:spPr bwMode="auto">
          <a:xfrm>
            <a:off x="155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endParaRPr lang="es-ES">
              <a:latin typeface="Calibri" charset="0"/>
            </a:endParaRPr>
          </a:p>
        </p:txBody>
      </p:sp>
      <p:pic>
        <p:nvPicPr>
          <p:cNvPr id="8" name="7 Imagen" descr="xiii-reuninguadalajara-15-638.jpg"/>
          <p:cNvPicPr>
            <a:picLocks noChangeAspect="1"/>
          </p:cNvPicPr>
          <p:nvPr/>
        </p:nvPicPr>
        <p:blipFill>
          <a:blip r:embed="rId5"/>
          <a:srcRect l="7342" t="4741" r="7342" b="6417"/>
          <a:stretch>
            <a:fillRect/>
          </a:stretch>
        </p:blipFill>
        <p:spPr>
          <a:xfrm>
            <a:off x="7524751" y="1412875"/>
            <a:ext cx="1368425" cy="1295400"/>
          </a:xfrm>
          <a:prstGeom prst="rect">
            <a:avLst/>
          </a:prstGeom>
          <a:ln w="25400">
            <a:solidFill>
              <a:schemeClr val="accent6"/>
            </a:solidFill>
          </a:ln>
        </p:spPr>
      </p:pic>
      <p:pic>
        <p:nvPicPr>
          <p:cNvPr id="30723" name="Picture 3"/>
          <p:cNvPicPr>
            <a:picLocks noChangeAspect="1" noChangeArrowheads="1"/>
          </p:cNvPicPr>
          <p:nvPr/>
        </p:nvPicPr>
        <p:blipFill>
          <a:blip r:embed="rId6"/>
          <a:srcRect l="22513" t="19313" r="59031" b="35407"/>
          <a:stretch>
            <a:fillRect/>
          </a:stretch>
        </p:blipFill>
        <p:spPr bwMode="auto">
          <a:xfrm>
            <a:off x="7596189" y="3141664"/>
            <a:ext cx="1095375" cy="2016125"/>
          </a:xfrm>
          <a:prstGeom prst="rect">
            <a:avLst/>
          </a:prstGeom>
          <a:noFill/>
          <a:ln w="25400">
            <a:solidFill>
              <a:schemeClr val="accent6"/>
            </a:solidFill>
            <a:miter lim="800000"/>
            <a:headEnd/>
            <a:tailEnd/>
          </a:ln>
        </p:spPr>
      </p:pic>
      <p:pic>
        <p:nvPicPr>
          <p:cNvPr id="10" name="9 Imagen" descr="descarga.jpg"/>
          <p:cNvPicPr>
            <a:picLocks noChangeAspect="1"/>
          </p:cNvPicPr>
          <p:nvPr/>
        </p:nvPicPr>
        <p:blipFill>
          <a:blip r:embed="rId7"/>
          <a:stretch>
            <a:fillRect/>
          </a:stretch>
        </p:blipFill>
        <p:spPr>
          <a:xfrm>
            <a:off x="7451725" y="5589589"/>
            <a:ext cx="1428750" cy="485775"/>
          </a:xfrm>
          <a:prstGeom prst="rect">
            <a:avLst/>
          </a:prstGeom>
          <a:ln w="25400">
            <a:solidFill>
              <a:schemeClr val="accent6"/>
            </a:solidFill>
          </a:ln>
        </p:spPr>
      </p:pic>
    </p:spTree>
    <p:extLst>
      <p:ext uri="{BB962C8B-B14F-4D97-AF65-F5344CB8AC3E}">
        <p14:creationId xmlns:p14="http://schemas.microsoft.com/office/powerpoint/2010/main" val="12344562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4 Imagen" descr="OPDETC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611189" y="1557338"/>
            <a:ext cx="4105275" cy="4800600"/>
          </a:xfrm>
          <a:prstGeom prst="rect">
            <a:avLst/>
          </a:prstGeom>
        </p:spPr>
        <p:style>
          <a:lnRef idx="2">
            <a:schemeClr val="accent6"/>
          </a:lnRef>
          <a:fillRef idx="1">
            <a:schemeClr val="lt1"/>
          </a:fillRef>
          <a:effectRef idx="0">
            <a:schemeClr val="accent6"/>
          </a:effectRef>
          <a:fontRef idx="minor">
            <a:schemeClr val="dk1"/>
          </a:fontRef>
        </p:style>
        <p:txBody>
          <a:bodyPr lIns="91429" tIns="45715" rIns="91429" bIns="45715">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defRPr/>
            </a:pPr>
            <a:r>
              <a:rPr lang="es-ES" b="1" dirty="0" smtClean="0">
                <a:solidFill>
                  <a:srgbClr val="000000"/>
                </a:solidFill>
                <a:latin typeface="Calibri" charset="0"/>
              </a:rPr>
              <a:t>Proyecto multidisciplinar en el que ha participado la mayoría de los alumnos de la ESO, y en el que se ha trabajado de forma colaborativa. Además, ha permitido el desarrollo y consecución de numerosos estándares de diversas asignaturas y, por tanto, convertirse en un proyecto STEAM del Centro. Al mismo tiempo, se le ha dado una imagen especial a la tabla periódica, asociándola a un producto tradicional de la localidad, como es el queso, permitiendo que el proyecto salga fuera del aula y pueda ser compartido por todos los ciudadanos de Manzanares. Con ello se pretende acercar la ciencia a la ciudadanía por medio de la cultura científica. </a:t>
            </a:r>
          </a:p>
        </p:txBody>
      </p:sp>
      <p:sp>
        <p:nvSpPr>
          <p:cNvPr id="23555" name="AutoShape 2" descr="Resultado de imagen de fondos de quesos"/>
          <p:cNvSpPr>
            <a:spLocks noChangeAspect="1" noChangeArrowheads="1"/>
          </p:cNvSpPr>
          <p:nvPr/>
        </p:nvSpPr>
        <p:spPr bwMode="auto">
          <a:xfrm>
            <a:off x="155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endParaRPr lang="es-ES">
              <a:latin typeface="Calibri" charset="0"/>
            </a:endParaRPr>
          </a:p>
        </p:txBody>
      </p:sp>
      <p:sp>
        <p:nvSpPr>
          <p:cNvPr id="14" name="13 Rectángulo"/>
          <p:cNvSpPr/>
          <p:nvPr/>
        </p:nvSpPr>
        <p:spPr>
          <a:xfrm>
            <a:off x="1043608" y="404664"/>
            <a:ext cx="5760640"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29" tIns="45715" rIns="91429" bIns="45715">
            <a:spAutoFit/>
          </a:bodyPr>
          <a:lstStyle/>
          <a:p>
            <a:pPr algn="ctr">
              <a:defRPr/>
            </a:pP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Resumen</a:t>
            </a:r>
          </a:p>
        </p:txBody>
      </p:sp>
      <p:pic>
        <p:nvPicPr>
          <p:cNvPr id="8" name="7 Imagen" descr="IMG_20190619_181610.jpg"/>
          <p:cNvPicPr>
            <a:picLocks noChangeAspect="1"/>
          </p:cNvPicPr>
          <p:nvPr/>
        </p:nvPicPr>
        <p:blipFill>
          <a:blip r:embed="rId3"/>
          <a:stretch>
            <a:fillRect/>
          </a:stretch>
        </p:blipFill>
        <p:spPr>
          <a:xfrm>
            <a:off x="4932364" y="1341438"/>
            <a:ext cx="3887787" cy="4608512"/>
          </a:xfrm>
          <a:prstGeom prst="rect">
            <a:avLst/>
          </a:prstGeom>
          <a:ln w="25400">
            <a:solidFill>
              <a:schemeClr val="accent6"/>
            </a:solidFill>
          </a:ln>
        </p:spPr>
      </p:pic>
      <p:pic>
        <p:nvPicPr>
          <p:cNvPr id="23558" name="6 Imagen" descr="20190614175239_00001.jpg"/>
          <p:cNvPicPr>
            <a:picLocks noChangeAspect="1"/>
          </p:cNvPicPr>
          <p:nvPr/>
        </p:nvPicPr>
        <p:blipFill>
          <a:blip r:embed="rId4">
            <a:clrChange>
              <a:clrFrom>
                <a:srgbClr val="FFFFFF"/>
              </a:clrFrom>
              <a:clrTo>
                <a:srgbClr val="FFFFFF">
                  <a:alpha val="0"/>
                </a:srgbClr>
              </a:clrTo>
            </a:clrChange>
            <a:lum bright="-40000" contrast="40000"/>
            <a:extLst>
              <a:ext uri="{28A0092B-C50C-407E-A947-70E740481C1C}">
                <a14:useLocalDpi xmlns:a14="http://schemas.microsoft.com/office/drawing/2010/main" val="0"/>
              </a:ext>
            </a:extLst>
          </a:blip>
          <a:srcRect t="17143" b="22856"/>
          <a:stretch>
            <a:fillRect/>
          </a:stretch>
        </p:blipFill>
        <p:spPr bwMode="auto">
          <a:xfrm>
            <a:off x="6516689" y="4797425"/>
            <a:ext cx="2160587"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4249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4 Imagen" descr="OPDETC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5076825" y="4549775"/>
            <a:ext cx="3816350" cy="1754188"/>
          </a:xfrm>
          <a:prstGeom prst="rect">
            <a:avLst/>
          </a:prstGeom>
        </p:spPr>
        <p:style>
          <a:lnRef idx="2">
            <a:schemeClr val="accent6"/>
          </a:lnRef>
          <a:fillRef idx="1">
            <a:schemeClr val="lt1"/>
          </a:fillRef>
          <a:effectRef idx="0">
            <a:schemeClr val="accent6"/>
          </a:effectRef>
          <a:fontRef idx="minor">
            <a:schemeClr val="dk1"/>
          </a:fontRef>
        </p:style>
        <p:txBody>
          <a:bodyPr lIns="91429" tIns="45715" rIns="91429" bIns="45715">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defRPr/>
            </a:pPr>
            <a:r>
              <a:rPr lang="es-ES" b="1" smtClean="0">
                <a:solidFill>
                  <a:srgbClr val="000000"/>
                </a:solidFill>
                <a:latin typeface="Calibri" charset="0"/>
              </a:rPr>
              <a:t>Al equipo directivo del IES Azuer, a las Concejalías de Turismo y Cultura y Educación de Manzanares. A la Biblioteca Municipal, donde se llevará a cabo una charla y la exposición de la tabla periódica. </a:t>
            </a:r>
          </a:p>
        </p:txBody>
      </p:sp>
      <p:sp>
        <p:nvSpPr>
          <p:cNvPr id="24579" name="AutoShape 2" descr="Resultado de imagen de fondos de quesos"/>
          <p:cNvSpPr>
            <a:spLocks noChangeAspect="1" noChangeArrowheads="1"/>
          </p:cNvSpPr>
          <p:nvPr/>
        </p:nvSpPr>
        <p:spPr bwMode="auto">
          <a:xfrm>
            <a:off x="155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endParaRPr lang="es-ES">
              <a:latin typeface="Calibri" charset="0"/>
            </a:endParaRPr>
          </a:p>
        </p:txBody>
      </p:sp>
      <p:sp>
        <p:nvSpPr>
          <p:cNvPr id="14" name="13 Rectángulo"/>
          <p:cNvSpPr/>
          <p:nvPr/>
        </p:nvSpPr>
        <p:spPr>
          <a:xfrm>
            <a:off x="683568" y="404664"/>
            <a:ext cx="3672408"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29" tIns="45715" rIns="91429" bIns="45715">
            <a:spAutoFit/>
          </a:bodyPr>
          <a:lstStyle/>
          <a:p>
            <a:pPr algn="ctr">
              <a:defRPr/>
            </a:pP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Participantes</a:t>
            </a:r>
          </a:p>
        </p:txBody>
      </p:sp>
      <p:sp>
        <p:nvSpPr>
          <p:cNvPr id="6" name="5 CuadroTexto"/>
          <p:cNvSpPr txBox="1"/>
          <p:nvPr/>
        </p:nvSpPr>
        <p:spPr>
          <a:xfrm>
            <a:off x="250826" y="1449362"/>
            <a:ext cx="4537075" cy="4247307"/>
          </a:xfrm>
          <a:prstGeom prst="rect">
            <a:avLst/>
          </a:prstGeom>
        </p:spPr>
        <p:style>
          <a:lnRef idx="2">
            <a:schemeClr val="accent6"/>
          </a:lnRef>
          <a:fillRef idx="1">
            <a:schemeClr val="lt1"/>
          </a:fillRef>
          <a:effectRef idx="0">
            <a:schemeClr val="accent6"/>
          </a:effectRef>
          <a:fontRef idx="minor">
            <a:schemeClr val="dk1"/>
          </a:fontRef>
        </p:style>
        <p:txBody>
          <a:bodyPr lIns="91429" tIns="45715" rIns="91429" bIns="45715">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defRPr/>
            </a:pPr>
            <a:r>
              <a:rPr lang="es-ES" b="1" u="sng" dirty="0" smtClean="0">
                <a:solidFill>
                  <a:srgbClr val="FF0000"/>
                </a:solidFill>
                <a:latin typeface="Calibri" charset="0"/>
              </a:rPr>
              <a:t>Alumnado:</a:t>
            </a:r>
          </a:p>
          <a:p>
            <a:pPr algn="just" eaLnBrk="1" hangingPunct="1">
              <a:defRPr/>
            </a:pPr>
            <a:r>
              <a:rPr lang="es-ES" b="1" dirty="0" smtClean="0">
                <a:solidFill>
                  <a:srgbClr val="000000"/>
                </a:solidFill>
                <a:latin typeface="Calibri" charset="0"/>
              </a:rPr>
              <a:t>Grupos A,B y C de 3º y 4º  curso de ESO, 3º PMAR y 1º A de Bachillerato. Además, de dieciocho alumnos del Club de la Ciencia de 1º a 4º de la ESO, y finalmente alumnos de mecanizado.</a:t>
            </a:r>
          </a:p>
          <a:p>
            <a:pPr algn="just" eaLnBrk="1" hangingPunct="1">
              <a:defRPr/>
            </a:pPr>
            <a:r>
              <a:rPr lang="es-ES" b="1" u="sng" dirty="0" smtClean="0">
                <a:solidFill>
                  <a:srgbClr val="FF0000"/>
                </a:solidFill>
                <a:latin typeface="Calibri" charset="0"/>
              </a:rPr>
              <a:t>Profesorado</a:t>
            </a:r>
            <a:r>
              <a:rPr lang="es-ES" b="1" dirty="0" smtClean="0">
                <a:solidFill>
                  <a:srgbClr val="FF0000"/>
                </a:solidFill>
                <a:latin typeface="Calibri" charset="0"/>
              </a:rPr>
              <a:t>:</a:t>
            </a:r>
          </a:p>
          <a:p>
            <a:pPr algn="just" eaLnBrk="1" hangingPunct="1">
              <a:defRPr/>
            </a:pPr>
            <a:r>
              <a:rPr lang="es-ES" b="1" dirty="0" smtClean="0">
                <a:solidFill>
                  <a:srgbClr val="000000"/>
                </a:solidFill>
                <a:latin typeface="Calibri" charset="0"/>
              </a:rPr>
              <a:t>Hipólito Rubio de Física y  Química.</a:t>
            </a:r>
          </a:p>
          <a:p>
            <a:pPr algn="just" eaLnBrk="1" hangingPunct="1">
              <a:defRPr/>
            </a:pPr>
            <a:r>
              <a:rPr lang="es-ES" b="1" dirty="0" smtClean="0">
                <a:solidFill>
                  <a:srgbClr val="000000"/>
                </a:solidFill>
                <a:latin typeface="Calibri" charset="0"/>
              </a:rPr>
              <a:t>Rosa Calderón de Física y Química.</a:t>
            </a:r>
          </a:p>
          <a:p>
            <a:pPr algn="just" eaLnBrk="1" hangingPunct="1">
              <a:defRPr/>
            </a:pPr>
            <a:r>
              <a:rPr lang="es-ES" b="1" dirty="0" smtClean="0">
                <a:solidFill>
                  <a:srgbClr val="000000"/>
                </a:solidFill>
                <a:latin typeface="Calibri" charset="0"/>
              </a:rPr>
              <a:t>Mª Paz Sevilla de Biología y geología.</a:t>
            </a:r>
          </a:p>
          <a:p>
            <a:pPr algn="just" eaLnBrk="1" hangingPunct="1">
              <a:defRPr/>
            </a:pPr>
            <a:r>
              <a:rPr lang="es-ES" b="1" dirty="0" smtClean="0">
                <a:solidFill>
                  <a:srgbClr val="000000"/>
                </a:solidFill>
                <a:latin typeface="Calibri" charset="0"/>
              </a:rPr>
              <a:t>Mª Ángeles Martínez de Biología y Geología </a:t>
            </a:r>
          </a:p>
          <a:p>
            <a:pPr algn="just" eaLnBrk="1" hangingPunct="1">
              <a:defRPr/>
            </a:pPr>
            <a:r>
              <a:rPr lang="es-ES" b="1" dirty="0" smtClean="0">
                <a:solidFill>
                  <a:srgbClr val="000000"/>
                </a:solidFill>
                <a:latin typeface="Calibri" charset="0"/>
              </a:rPr>
              <a:t>Manuel Gallego del Ámbito Sociolingüístico.</a:t>
            </a:r>
          </a:p>
          <a:p>
            <a:pPr algn="just" eaLnBrk="1" hangingPunct="1">
              <a:defRPr/>
            </a:pPr>
            <a:r>
              <a:rPr lang="es-ES" b="1" dirty="0" smtClean="0">
                <a:solidFill>
                  <a:srgbClr val="000000"/>
                </a:solidFill>
                <a:latin typeface="Calibri" charset="0"/>
              </a:rPr>
              <a:t>Javier Ramírez de Educación Plástica y Visual.</a:t>
            </a:r>
          </a:p>
          <a:p>
            <a:pPr algn="just" eaLnBrk="1" hangingPunct="1">
              <a:defRPr/>
            </a:pPr>
            <a:r>
              <a:rPr lang="es-ES" b="1" u="sng" dirty="0" smtClean="0">
                <a:solidFill>
                  <a:srgbClr val="FF0000"/>
                </a:solidFill>
                <a:latin typeface="Calibri" charset="0"/>
              </a:rPr>
              <a:t>Coordinador</a:t>
            </a:r>
            <a:r>
              <a:rPr lang="es-ES" b="1" u="sng" dirty="0" smtClean="0">
                <a:solidFill>
                  <a:srgbClr val="000000"/>
                </a:solidFill>
                <a:latin typeface="Calibri" charset="0"/>
              </a:rPr>
              <a:t>:</a:t>
            </a:r>
          </a:p>
          <a:p>
            <a:pPr algn="just" eaLnBrk="1" hangingPunct="1">
              <a:defRPr/>
            </a:pPr>
            <a:r>
              <a:rPr lang="es-ES" b="1" dirty="0" smtClean="0">
                <a:solidFill>
                  <a:srgbClr val="000000"/>
                </a:solidFill>
                <a:latin typeface="Calibri" charset="0"/>
              </a:rPr>
              <a:t>José Luis Olmo </a:t>
            </a:r>
            <a:r>
              <a:rPr lang="es-ES" b="1" dirty="0" err="1" smtClean="0">
                <a:solidFill>
                  <a:srgbClr val="000000"/>
                </a:solidFill>
                <a:latin typeface="Calibri" charset="0"/>
              </a:rPr>
              <a:t>Rísquez</a:t>
            </a:r>
            <a:r>
              <a:rPr lang="es-ES" b="1" dirty="0" smtClean="0">
                <a:solidFill>
                  <a:srgbClr val="000000"/>
                </a:solidFill>
                <a:latin typeface="Calibri" charset="0"/>
              </a:rPr>
              <a:t> (</a:t>
            </a:r>
            <a:r>
              <a:rPr lang="es-ES" sz="1400" b="1" dirty="0" err="1">
                <a:solidFill>
                  <a:srgbClr val="000000"/>
                </a:solidFill>
                <a:latin typeface="Calibri" charset="0"/>
              </a:rPr>
              <a:t>jlorisquez@gmail.com</a:t>
            </a:r>
            <a:r>
              <a:rPr lang="es-ES" b="1" dirty="0" smtClean="0">
                <a:solidFill>
                  <a:srgbClr val="000000"/>
                </a:solidFill>
                <a:latin typeface="Calibri" charset="0"/>
              </a:rPr>
              <a:t>).</a:t>
            </a:r>
          </a:p>
        </p:txBody>
      </p:sp>
      <p:sp>
        <p:nvSpPr>
          <p:cNvPr id="7" name="6 Rectángulo"/>
          <p:cNvSpPr/>
          <p:nvPr/>
        </p:nvSpPr>
        <p:spPr>
          <a:xfrm>
            <a:off x="5004048" y="3573016"/>
            <a:ext cx="3923928"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29" tIns="45715" rIns="91429" bIns="45715">
            <a:spAutoFit/>
          </a:bodyPr>
          <a:lstStyle/>
          <a:p>
            <a:pPr algn="ctr">
              <a:defRPr/>
            </a:pP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Agradecimientos</a:t>
            </a:r>
          </a:p>
        </p:txBody>
      </p:sp>
      <p:pic>
        <p:nvPicPr>
          <p:cNvPr id="8" name="7 Imagen" descr="images.jpg"/>
          <p:cNvPicPr>
            <a:picLocks noChangeAspect="1"/>
          </p:cNvPicPr>
          <p:nvPr/>
        </p:nvPicPr>
        <p:blipFill>
          <a:blip r:embed="rId3"/>
          <a:stretch>
            <a:fillRect/>
          </a:stretch>
        </p:blipFill>
        <p:spPr>
          <a:xfrm>
            <a:off x="5076825" y="549276"/>
            <a:ext cx="3652838" cy="2735263"/>
          </a:xfrm>
          <a:prstGeom prst="rect">
            <a:avLst/>
          </a:prstGeom>
          <a:ln w="25400">
            <a:solidFill>
              <a:schemeClr val="accent6"/>
            </a:solidFill>
          </a:ln>
        </p:spPr>
      </p:pic>
      <p:sp>
        <p:nvSpPr>
          <p:cNvPr id="9" name="8 Rectángulo"/>
          <p:cNvSpPr/>
          <p:nvPr/>
        </p:nvSpPr>
        <p:spPr>
          <a:xfrm>
            <a:off x="250826" y="6381751"/>
            <a:ext cx="2714625" cy="2460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lIns="91429" tIns="45715" rIns="91429" bIns="45715">
            <a:spAutoFit/>
          </a:bodyPr>
          <a:lstStyle/>
          <a:p>
            <a:pPr>
              <a:defRPr/>
            </a:pPr>
            <a:r>
              <a:rPr lang="es-ES" sz="1000" dirty="0"/>
              <a:t>Fondo de la </a:t>
            </a:r>
            <a:r>
              <a:rPr lang="es-ES" sz="1000" dirty="0" err="1"/>
              <a:t>sdiapositivas</a:t>
            </a:r>
            <a:r>
              <a:rPr lang="es-ES" sz="1000" dirty="0"/>
              <a:t> </a:t>
            </a:r>
            <a:r>
              <a:rPr lang="es-ES" sz="1000" dirty="0" err="1"/>
              <a:t>Designed</a:t>
            </a:r>
            <a:r>
              <a:rPr lang="es-ES" sz="1000" dirty="0"/>
              <a:t> </a:t>
            </a:r>
            <a:r>
              <a:rPr lang="es-ES" sz="1000" dirty="0" err="1"/>
              <a:t>by</a:t>
            </a:r>
            <a:r>
              <a:rPr lang="es-ES" sz="1000" dirty="0"/>
              <a:t> </a:t>
            </a:r>
            <a:r>
              <a:rPr lang="es-ES" sz="1000" dirty="0" err="1"/>
              <a:t>Kamimiart</a:t>
            </a:r>
            <a:endParaRPr lang="es-ES" sz="1000" dirty="0"/>
          </a:p>
        </p:txBody>
      </p:sp>
    </p:spTree>
    <p:extLst>
      <p:ext uri="{BB962C8B-B14F-4D97-AF65-F5344CB8AC3E}">
        <p14:creationId xmlns:p14="http://schemas.microsoft.com/office/powerpoint/2010/main" val="37815661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36346" y="134035"/>
            <a:ext cx="7821854" cy="1323439"/>
          </a:xfrm>
          <a:prstGeom prst="rect">
            <a:avLst/>
          </a:prstGeom>
          <a:solidFill>
            <a:srgbClr val="0000FF"/>
          </a:solidFill>
        </p:spPr>
        <p:txBody>
          <a:bodyPr wrap="square" lIns="91429" tIns="45715" rIns="91429" bIns="45715">
            <a:spAutoFit/>
          </a:bodyPr>
          <a:lstStyle/>
          <a:p>
            <a:pPr algn="ct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Los </a:t>
            </a:r>
            <a:r>
              <a:rPr lang="es-E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cubo elementos </a:t>
            </a: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a:t>
            </a: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ímicos con realidad aumentada</a:t>
            </a:r>
            <a:endPar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 name="Imagen 1" descr="Captura de pantalla 2021-11-16 a las 14.23.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00" y="1568997"/>
            <a:ext cx="6578600" cy="4993877"/>
          </a:xfrm>
          <a:prstGeom prst="rect">
            <a:avLst/>
          </a:prstGeom>
        </p:spPr>
      </p:pic>
      <p:sp>
        <p:nvSpPr>
          <p:cNvPr id="3" name="Rectángulo 2"/>
          <p:cNvSpPr/>
          <p:nvPr/>
        </p:nvSpPr>
        <p:spPr>
          <a:xfrm>
            <a:off x="3378200" y="5360769"/>
            <a:ext cx="5245100" cy="1200328"/>
          </a:xfrm>
          <a:prstGeom prst="rect">
            <a:avLst/>
          </a:prstGeom>
          <a:solidFill>
            <a:schemeClr val="accent4">
              <a:lumMod val="50000"/>
            </a:schemeClr>
          </a:solidFill>
        </p:spPr>
        <p:txBody>
          <a:bodyPr wrap="square">
            <a:spAutoFit/>
          </a:bodyPr>
          <a:lstStyle/>
          <a:p>
            <a:pPr algn="ctr"/>
            <a:endParaRPr lang="es-ES" sz="3600" b="1" baseline="30000" dirty="0" smtClean="0">
              <a:solidFill>
                <a:srgbClr val="FFFF00"/>
              </a:solidFill>
            </a:endParaRPr>
          </a:p>
          <a:p>
            <a:pPr algn="ctr"/>
            <a:r>
              <a:rPr lang="es-ES" sz="3600" b="1" baseline="30000" dirty="0" smtClean="0">
                <a:solidFill>
                  <a:srgbClr val="FFFF00"/>
                </a:solidFill>
              </a:rPr>
              <a:t>INSTRUCCIONES </a:t>
            </a:r>
            <a:r>
              <a:rPr lang="es-ES" sz="3600" b="1" baseline="30000" dirty="0">
                <a:solidFill>
                  <a:srgbClr val="FFFF00"/>
                </a:solidFill>
              </a:rPr>
              <a:t>GENERALES PARA LA CREACIÓN DE CUBOS-ELEMENTOS</a:t>
            </a:r>
            <a:endParaRPr lang="es-ES" sz="3600" dirty="0">
              <a:solidFill>
                <a:srgbClr val="FFFF00"/>
              </a:solidFill>
            </a:endParaRPr>
          </a:p>
        </p:txBody>
      </p:sp>
    </p:spTree>
    <p:extLst>
      <p:ext uri="{BB962C8B-B14F-4D97-AF65-F5344CB8AC3E}">
        <p14:creationId xmlns:p14="http://schemas.microsoft.com/office/powerpoint/2010/main" val="36751440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21-11-16 a las 14.17.28.png"/>
          <p:cNvPicPr>
            <a:picLocks noChangeAspect="1"/>
          </p:cNvPicPr>
          <p:nvPr/>
        </p:nvPicPr>
        <p:blipFill rotWithShape="1">
          <a:blip r:embed="rId2">
            <a:extLst>
              <a:ext uri="{28A0092B-C50C-407E-A947-70E740481C1C}">
                <a14:useLocalDpi xmlns:a14="http://schemas.microsoft.com/office/drawing/2010/main" val="0"/>
              </a:ext>
            </a:extLst>
          </a:blip>
          <a:srcRect b="3289"/>
          <a:stretch/>
        </p:blipFill>
        <p:spPr>
          <a:xfrm>
            <a:off x="571500" y="298693"/>
            <a:ext cx="7880775" cy="5975107"/>
          </a:xfrm>
          <a:prstGeom prst="rect">
            <a:avLst/>
          </a:prstGeom>
        </p:spPr>
      </p:pic>
    </p:spTree>
    <p:extLst>
      <p:ext uri="{BB962C8B-B14F-4D97-AF65-F5344CB8AC3E}">
        <p14:creationId xmlns:p14="http://schemas.microsoft.com/office/powerpoint/2010/main" val="24822449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2021-11-16 a las 14.17.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400" y="914400"/>
            <a:ext cx="5118100" cy="4521200"/>
          </a:xfrm>
          <a:prstGeom prst="rect">
            <a:avLst/>
          </a:prstGeom>
        </p:spPr>
      </p:pic>
    </p:spTree>
    <p:extLst>
      <p:ext uri="{BB962C8B-B14F-4D97-AF65-F5344CB8AC3E}">
        <p14:creationId xmlns:p14="http://schemas.microsoft.com/office/powerpoint/2010/main" val="29174823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21-11-16 a las 14.18.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49" y="0"/>
            <a:ext cx="9028651" cy="6858000"/>
          </a:xfrm>
          <a:prstGeom prst="rect">
            <a:avLst/>
          </a:prstGeom>
        </p:spPr>
      </p:pic>
    </p:spTree>
    <p:extLst>
      <p:ext uri="{BB962C8B-B14F-4D97-AF65-F5344CB8AC3E}">
        <p14:creationId xmlns:p14="http://schemas.microsoft.com/office/powerpoint/2010/main" val="15844353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21-11-16 a las 14.18.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0"/>
            <a:ext cx="9046029" cy="6858000"/>
          </a:xfrm>
          <a:prstGeom prst="rect">
            <a:avLst/>
          </a:prstGeom>
        </p:spPr>
      </p:pic>
    </p:spTree>
    <p:extLst>
      <p:ext uri="{BB962C8B-B14F-4D97-AF65-F5344CB8AC3E}">
        <p14:creationId xmlns:p14="http://schemas.microsoft.com/office/powerpoint/2010/main" val="23464322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2021-11-16 a las 14.19.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0"/>
            <a:ext cx="8309833" cy="6858000"/>
          </a:xfrm>
          <a:prstGeom prst="rect">
            <a:avLst/>
          </a:prstGeom>
        </p:spPr>
      </p:pic>
    </p:spTree>
    <p:extLst>
      <p:ext uri="{BB962C8B-B14F-4D97-AF65-F5344CB8AC3E}">
        <p14:creationId xmlns:p14="http://schemas.microsoft.com/office/powerpoint/2010/main" val="42489668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4 Imagen" descr="OPDETC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1043608" y="404665"/>
            <a:ext cx="7128792" cy="1938992"/>
          </a:xfrm>
          <a:prstGeom prst="rect">
            <a:avLst/>
          </a:prstGeom>
          <a:noFill/>
        </p:spPr>
        <p:txBody>
          <a:bodyPr lIns="91429" tIns="45715" rIns="91429" bIns="45715">
            <a:spAutoFit/>
          </a:bodyPr>
          <a:lstStyle/>
          <a:p>
            <a:pPr algn="ctr">
              <a:defRPr/>
            </a:pPr>
            <a:r>
              <a:rPr lang="es-E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 TABLA PERIÓDICA DEL QUESO</a:t>
            </a:r>
          </a:p>
        </p:txBody>
      </p:sp>
      <p:sp>
        <p:nvSpPr>
          <p:cNvPr id="3" name="2 CuadroTexto"/>
          <p:cNvSpPr txBox="1"/>
          <p:nvPr/>
        </p:nvSpPr>
        <p:spPr>
          <a:xfrm>
            <a:off x="395288" y="2636838"/>
            <a:ext cx="3816350" cy="3694112"/>
          </a:xfrm>
          <a:prstGeom prst="rect">
            <a:avLst/>
          </a:prstGeom>
        </p:spPr>
        <p:style>
          <a:lnRef idx="2">
            <a:schemeClr val="accent6"/>
          </a:lnRef>
          <a:fillRef idx="1">
            <a:schemeClr val="lt1"/>
          </a:fillRef>
          <a:effectRef idx="0">
            <a:schemeClr val="accent6"/>
          </a:effectRef>
          <a:fontRef idx="minor">
            <a:schemeClr val="dk1"/>
          </a:fontRef>
        </p:style>
        <p:txBody>
          <a:bodyPr lIns="91429" tIns="45715" rIns="91429" bIns="45715">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defRPr/>
            </a:pPr>
            <a:r>
              <a:rPr lang="es-ES" b="1" smtClean="0">
                <a:solidFill>
                  <a:srgbClr val="000000"/>
                </a:solidFill>
                <a:latin typeface="Calibri" charset="0"/>
              </a:rPr>
              <a:t>En España hay varios museos del queso y hasta muy recientemente, el único sobre el queso manchego se encuentra en Manzanares (Ciudad Real). Este hecho ha inspirado al alumnado y profesorado del IES Azuer para confeccionar una tabla periódica de los elementos químicos, con la pretensión conmemorar su 150 aniversario, y en donde el queso sea el componente fundamental, permitiendo, aunar la tabla periódica con la localidad a través del queso.</a:t>
            </a:r>
          </a:p>
        </p:txBody>
      </p:sp>
      <p:sp>
        <p:nvSpPr>
          <p:cNvPr id="13316" name="AutoShape 2" descr="Resultado de imagen de fondos de quesos"/>
          <p:cNvSpPr>
            <a:spLocks noChangeAspect="1" noChangeArrowheads="1"/>
          </p:cNvSpPr>
          <p:nvPr/>
        </p:nvSpPr>
        <p:spPr bwMode="auto">
          <a:xfrm>
            <a:off x="155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endParaRPr lang="es-ES">
              <a:latin typeface="Calibri" charset="0"/>
            </a:endParaRPr>
          </a:p>
        </p:txBody>
      </p:sp>
      <p:sp>
        <p:nvSpPr>
          <p:cNvPr id="6" name="5 Rectángulo"/>
          <p:cNvSpPr/>
          <p:nvPr/>
        </p:nvSpPr>
        <p:spPr>
          <a:xfrm>
            <a:off x="1043608" y="404665"/>
            <a:ext cx="7416824" cy="193899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29" tIns="45715" rIns="91429" bIns="45715">
            <a:spAutoFit/>
          </a:bodyPr>
          <a:lstStyle/>
          <a:p>
            <a:pPr algn="ctr">
              <a:defRPr/>
            </a:pPr>
            <a:r>
              <a:rPr lang="es-E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TABLA PERIÓDICA DEL QUESO</a:t>
            </a:r>
          </a:p>
        </p:txBody>
      </p:sp>
      <p:pic>
        <p:nvPicPr>
          <p:cNvPr id="8" name="7 Imagen" descr="sala-museo-01.jpg"/>
          <p:cNvPicPr>
            <a:picLocks noChangeAspect="1"/>
          </p:cNvPicPr>
          <p:nvPr/>
        </p:nvPicPr>
        <p:blipFill>
          <a:blip r:embed="rId3"/>
          <a:stretch>
            <a:fillRect/>
          </a:stretch>
        </p:blipFill>
        <p:spPr>
          <a:xfrm>
            <a:off x="4500564" y="3141663"/>
            <a:ext cx="3240087" cy="2159000"/>
          </a:xfrm>
          <a:prstGeom prst="rect">
            <a:avLst/>
          </a:prstGeom>
          <a:ln w="25400">
            <a:solidFill>
              <a:schemeClr val="accent6"/>
            </a:solidFill>
          </a:ln>
        </p:spPr>
      </p:pic>
      <p:pic>
        <p:nvPicPr>
          <p:cNvPr id="7" name="6 Imagen" descr="descarga.png"/>
          <p:cNvPicPr>
            <a:picLocks noChangeAspect="1"/>
          </p:cNvPicPr>
          <p:nvPr/>
        </p:nvPicPr>
        <p:blipFill>
          <a:blip r:embed="rId4"/>
          <a:stretch>
            <a:fillRect/>
          </a:stretch>
        </p:blipFill>
        <p:spPr>
          <a:xfrm>
            <a:off x="4572000" y="2781301"/>
            <a:ext cx="1638300" cy="1008063"/>
          </a:xfrm>
          <a:prstGeom prst="rect">
            <a:avLst/>
          </a:prstGeom>
          <a:ln w="25400">
            <a:solidFill>
              <a:schemeClr val="accent6"/>
            </a:solidFill>
          </a:ln>
        </p:spPr>
      </p:pic>
      <p:pic>
        <p:nvPicPr>
          <p:cNvPr id="10" name="9 Imagen" descr="TablaPeriodica-58b5d8e93df78cdcd8cfe556.png"/>
          <p:cNvPicPr>
            <a:picLocks noChangeAspect="1"/>
          </p:cNvPicPr>
          <p:nvPr/>
        </p:nvPicPr>
        <p:blipFill>
          <a:blip r:embed="rId5"/>
          <a:stretch>
            <a:fillRect/>
          </a:stretch>
        </p:blipFill>
        <p:spPr>
          <a:xfrm>
            <a:off x="6156325" y="4724400"/>
            <a:ext cx="2571750" cy="1989138"/>
          </a:xfrm>
          <a:prstGeom prst="rect">
            <a:avLst/>
          </a:prstGeom>
          <a:ln w="25400">
            <a:solidFill>
              <a:schemeClr val="accent6"/>
            </a:solidFill>
          </a:ln>
        </p:spPr>
      </p:pic>
      <p:grpSp>
        <p:nvGrpSpPr>
          <p:cNvPr id="13321" name="23 Grupo"/>
          <p:cNvGrpSpPr>
            <a:grpSpLocks/>
          </p:cNvGrpSpPr>
          <p:nvPr/>
        </p:nvGrpSpPr>
        <p:grpSpPr bwMode="auto">
          <a:xfrm>
            <a:off x="6588126" y="4292601"/>
            <a:ext cx="576263" cy="576263"/>
            <a:chOff x="6804248" y="3501008"/>
            <a:chExt cx="576064" cy="576064"/>
          </a:xfrm>
        </p:grpSpPr>
        <p:cxnSp>
          <p:nvCxnSpPr>
            <p:cNvPr id="12" name="11 Conector recto"/>
            <p:cNvCxnSpPr/>
            <p:nvPr/>
          </p:nvCxnSpPr>
          <p:spPr>
            <a:xfrm>
              <a:off x="7093073" y="3501008"/>
              <a:ext cx="0" cy="576064"/>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6804248" y="3789833"/>
              <a:ext cx="576064"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4" name="13 Rectángulo"/>
          <p:cNvSpPr/>
          <p:nvPr/>
        </p:nvSpPr>
        <p:spPr>
          <a:xfrm>
            <a:off x="7092280" y="2564904"/>
            <a:ext cx="180020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29" tIns="45715" rIns="91429" bIns="45715">
            <a:spAutoFit/>
          </a:bodyPr>
          <a:lstStyle/>
          <a:p>
            <a:pPr algn="ctr">
              <a:defRPr/>
            </a:pP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IES AZUER</a:t>
            </a:r>
            <a:endParaRPr lang="es-ES" sz="2800" dirty="0"/>
          </a:p>
        </p:txBody>
      </p:sp>
      <p:sp>
        <p:nvSpPr>
          <p:cNvPr id="13323" name="AutoShape 14" descr="Imagen relacionada"/>
          <p:cNvSpPr>
            <a:spLocks noChangeAspect="1" noChangeArrowheads="1"/>
          </p:cNvSpPr>
          <p:nvPr/>
        </p:nvSpPr>
        <p:spPr bwMode="auto">
          <a:xfrm>
            <a:off x="155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endParaRPr lang="es-ES"/>
          </a:p>
        </p:txBody>
      </p:sp>
      <p:pic>
        <p:nvPicPr>
          <p:cNvPr id="15" name="14 Imagen" descr="tafad-azuer.jpg"/>
          <p:cNvPicPr>
            <a:picLocks noChangeAspect="1"/>
          </p:cNvPicPr>
          <p:nvPr/>
        </p:nvPicPr>
        <p:blipFill>
          <a:blip r:embed="rId6"/>
          <a:srcRect t="16737" b="22784"/>
          <a:stretch>
            <a:fillRect/>
          </a:stretch>
        </p:blipFill>
        <p:spPr>
          <a:xfrm>
            <a:off x="7308851" y="3068639"/>
            <a:ext cx="1439863" cy="936625"/>
          </a:xfrm>
          <a:prstGeom prst="rect">
            <a:avLst/>
          </a:prstGeom>
          <a:ln w="25400">
            <a:solidFill>
              <a:schemeClr val="accent6"/>
            </a:solidFill>
          </a:ln>
        </p:spPr>
      </p:pic>
    </p:spTree>
    <p:extLst>
      <p:ext uri="{BB962C8B-B14F-4D97-AF65-F5344CB8AC3E}">
        <p14:creationId xmlns:p14="http://schemas.microsoft.com/office/powerpoint/2010/main" val="23583486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21-11-16 a las 14.19.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9144000" cy="5263116"/>
          </a:xfrm>
          <a:prstGeom prst="rect">
            <a:avLst/>
          </a:prstGeom>
        </p:spPr>
      </p:pic>
    </p:spTree>
    <p:extLst>
      <p:ext uri="{BB962C8B-B14F-4D97-AF65-F5344CB8AC3E}">
        <p14:creationId xmlns:p14="http://schemas.microsoft.com/office/powerpoint/2010/main" val="28721105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2021-11-16 a las 14.19.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400"/>
            <a:ext cx="9144000" cy="6284536"/>
          </a:xfrm>
          <a:prstGeom prst="rect">
            <a:avLst/>
          </a:prstGeom>
        </p:spPr>
      </p:pic>
    </p:spTree>
    <p:extLst>
      <p:ext uri="{BB962C8B-B14F-4D97-AF65-F5344CB8AC3E}">
        <p14:creationId xmlns:p14="http://schemas.microsoft.com/office/powerpoint/2010/main" val="36680170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21-11-16 a las 14.19.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00"/>
            <a:ext cx="9144000" cy="6509837"/>
          </a:xfrm>
          <a:prstGeom prst="rect">
            <a:avLst/>
          </a:prstGeom>
        </p:spPr>
      </p:pic>
    </p:spTree>
    <p:extLst>
      <p:ext uri="{BB962C8B-B14F-4D97-AF65-F5344CB8AC3E}">
        <p14:creationId xmlns:p14="http://schemas.microsoft.com/office/powerpoint/2010/main" val="30695027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2021-11-16 a las 14.19.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826308" cy="6858000"/>
          </a:xfrm>
          <a:prstGeom prst="rect">
            <a:avLst/>
          </a:prstGeom>
        </p:spPr>
      </p:pic>
    </p:spTree>
    <p:extLst>
      <p:ext uri="{BB962C8B-B14F-4D97-AF65-F5344CB8AC3E}">
        <p14:creationId xmlns:p14="http://schemas.microsoft.com/office/powerpoint/2010/main" val="9363086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32000" y="1518335"/>
            <a:ext cx="5956300" cy="646331"/>
          </a:xfrm>
          <a:prstGeom prst="rect">
            <a:avLst/>
          </a:prstGeom>
        </p:spPr>
        <p:txBody>
          <a:bodyPr wrap="square">
            <a:spAutoFit/>
          </a:bodyPr>
          <a:lstStyle/>
          <a:p>
            <a:r>
              <a:rPr lang="es-ES" dirty="0" smtClean="0">
                <a:hlinkClick r:id="rId2"/>
              </a:rPr>
              <a:t>https://www.youtube.com/watch?v=7yJapBNkTqA</a:t>
            </a:r>
            <a:endParaRPr lang="es-ES" dirty="0" smtClean="0"/>
          </a:p>
          <a:p>
            <a:endParaRPr lang="es-ES" dirty="0"/>
          </a:p>
        </p:txBody>
      </p:sp>
      <p:sp>
        <p:nvSpPr>
          <p:cNvPr id="4" name="Rectángulo 3"/>
          <p:cNvSpPr/>
          <p:nvPr/>
        </p:nvSpPr>
        <p:spPr>
          <a:xfrm>
            <a:off x="1725748" y="2967335"/>
            <a:ext cx="5692521" cy="1754327"/>
          </a:xfrm>
          <a:prstGeom prst="rect">
            <a:avLst/>
          </a:prstGeom>
          <a:solidFill>
            <a:schemeClr val="accent1">
              <a:lumMod val="40000"/>
              <a:lumOff val="60000"/>
            </a:schemeClr>
          </a:solidFill>
        </p:spPr>
        <p:txBody>
          <a:bodyPr wrap="none" lIns="91440" tIns="45720" rIns="91440" bIns="45720">
            <a:spAutoFit/>
          </a:bodyPr>
          <a:lstStyle/>
          <a:p>
            <a:pPr algn="ctr"/>
            <a:r>
              <a:rPr lang="es-ES_tradnl" sz="5400" b="1" cap="none" spc="0" dirty="0" smtClean="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rPr>
              <a:t>MUCHAS GRACIAS</a:t>
            </a:r>
          </a:p>
          <a:p>
            <a:pPr algn="ctr"/>
            <a:r>
              <a:rPr lang="es-ES_tradnl" sz="5400" b="1" cap="none" spc="0" dirty="0" smtClean="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rPr>
              <a:t> POR SU ATENCI</a:t>
            </a:r>
            <a:r>
              <a:rPr lang="es-ES_tradnl" sz="5400" b="1" cap="none" spc="0" dirty="0" smtClean="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rPr>
              <a:t>ÓN</a:t>
            </a:r>
          </a:p>
        </p:txBody>
      </p:sp>
    </p:spTree>
    <p:extLst>
      <p:ext uri="{BB962C8B-B14F-4D97-AF65-F5344CB8AC3E}">
        <p14:creationId xmlns:p14="http://schemas.microsoft.com/office/powerpoint/2010/main" val="37694764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4 Imagen" descr="OPDETC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4500564" y="1916114"/>
            <a:ext cx="4319587" cy="3664739"/>
          </a:xfrm>
          <a:prstGeom prst="rect">
            <a:avLst/>
          </a:prstGeom>
        </p:spPr>
        <p:style>
          <a:lnRef idx="2">
            <a:schemeClr val="accent6"/>
          </a:lnRef>
          <a:fillRef idx="1">
            <a:schemeClr val="lt1"/>
          </a:fillRef>
          <a:effectRef idx="0">
            <a:schemeClr val="accent6"/>
          </a:effectRef>
          <a:fontRef idx="minor">
            <a:schemeClr val="dk1"/>
          </a:fontRef>
        </p:style>
        <p:txBody>
          <a:bodyPr lIns="91429" tIns="45715" rIns="91429" bIns="45715">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defRPr/>
            </a:pPr>
            <a:r>
              <a:rPr lang="es-ES" b="1" smtClean="0">
                <a:solidFill>
                  <a:srgbClr val="000000"/>
                </a:solidFill>
                <a:latin typeface="Calibri" charset="0"/>
              </a:rPr>
              <a:t>Los pasos seguidos para la elaboración del proyecto de la tabla periódica del queso, han sido los siguientes:</a:t>
            </a:r>
          </a:p>
          <a:p>
            <a:pPr algn="just" eaLnBrk="1" hangingPunct="1">
              <a:buFont typeface="Calibri" charset="0"/>
              <a:buAutoNum type="arabicPeriod"/>
              <a:defRPr/>
            </a:pPr>
            <a:r>
              <a:rPr lang="es-ES" b="1" smtClean="0">
                <a:solidFill>
                  <a:srgbClr val="000000"/>
                </a:solidFill>
                <a:latin typeface="Calibri" charset="0"/>
              </a:rPr>
              <a:t>Informar al profesorado de las diferentes asignaturas interesados en participar e indicar los cursos implicados.</a:t>
            </a:r>
          </a:p>
          <a:p>
            <a:pPr algn="just" eaLnBrk="1" hangingPunct="1">
              <a:buFont typeface="Calibri" charset="0"/>
              <a:buAutoNum type="arabicPeriod"/>
              <a:defRPr/>
            </a:pPr>
            <a:r>
              <a:rPr lang="es-ES" b="1" smtClean="0">
                <a:solidFill>
                  <a:srgbClr val="000000"/>
                </a:solidFill>
                <a:latin typeface="Calibri" charset="0"/>
              </a:rPr>
              <a:t>Repartir tareas por asignaturas y cursos.</a:t>
            </a:r>
          </a:p>
          <a:p>
            <a:pPr algn="just" eaLnBrk="1" hangingPunct="1">
              <a:buFont typeface="Calibri" charset="0"/>
              <a:buAutoNum type="arabicPeriod"/>
              <a:defRPr/>
            </a:pPr>
            <a:r>
              <a:rPr lang="es-ES" b="1" smtClean="0">
                <a:solidFill>
                  <a:srgbClr val="000000"/>
                </a:solidFill>
                <a:latin typeface="Calibri" charset="0"/>
              </a:rPr>
              <a:t>Fabricar la tabla periódica.</a:t>
            </a:r>
          </a:p>
          <a:p>
            <a:pPr algn="just" eaLnBrk="1" hangingPunct="1">
              <a:buFont typeface="Calibri" charset="0"/>
              <a:buAutoNum type="arabicPeriod"/>
              <a:defRPr/>
            </a:pPr>
            <a:r>
              <a:rPr lang="es-ES" b="1" smtClean="0">
                <a:solidFill>
                  <a:srgbClr val="000000"/>
                </a:solidFill>
                <a:latin typeface="Calibri" charset="0"/>
              </a:rPr>
              <a:t>Evaluar el trabajo realizado por los alumnos</a:t>
            </a:r>
          </a:p>
          <a:p>
            <a:pPr algn="just" eaLnBrk="1" hangingPunct="1">
              <a:buFont typeface="Calibri" charset="0"/>
              <a:buAutoNum type="arabicPeriod"/>
              <a:defRPr/>
            </a:pPr>
            <a:r>
              <a:rPr lang="es-ES" b="1" smtClean="0">
                <a:solidFill>
                  <a:srgbClr val="000000"/>
                </a:solidFill>
                <a:latin typeface="Calibri" charset="0"/>
              </a:rPr>
              <a:t>Mostrar y divulgar la tabla periódica realizada, tanto en el Instituto como fuera del mismo. </a:t>
            </a:r>
          </a:p>
        </p:txBody>
      </p:sp>
      <p:sp>
        <p:nvSpPr>
          <p:cNvPr id="14339" name="AutoShape 2" descr="Resultado de imagen de fondos de quesos"/>
          <p:cNvSpPr>
            <a:spLocks noChangeAspect="1" noChangeArrowheads="1"/>
          </p:cNvSpPr>
          <p:nvPr/>
        </p:nvSpPr>
        <p:spPr bwMode="auto">
          <a:xfrm>
            <a:off x="155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endParaRPr lang="es-ES">
              <a:latin typeface="Calibri" charset="0"/>
            </a:endParaRPr>
          </a:p>
        </p:txBody>
      </p:sp>
      <p:sp>
        <p:nvSpPr>
          <p:cNvPr id="6" name="5 Rectángulo"/>
          <p:cNvSpPr/>
          <p:nvPr/>
        </p:nvSpPr>
        <p:spPr>
          <a:xfrm>
            <a:off x="1043608" y="404664"/>
            <a:ext cx="5760640"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29" tIns="45715" rIns="91429" bIns="45715">
            <a:spAutoFit/>
          </a:bodyPr>
          <a:lstStyle/>
          <a:p>
            <a:pPr algn="ctr">
              <a:defRPr/>
            </a:pP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Metodología utilizada</a:t>
            </a:r>
          </a:p>
        </p:txBody>
      </p:sp>
      <p:pic>
        <p:nvPicPr>
          <p:cNvPr id="8" name="7 Imagen" descr="PHOTO-2019-05-31-15-19-15 (2).jpg"/>
          <p:cNvPicPr>
            <a:picLocks noChangeAspect="1"/>
          </p:cNvPicPr>
          <p:nvPr/>
        </p:nvPicPr>
        <p:blipFill>
          <a:blip r:embed="rId3"/>
          <a:srcRect r="24401" b="13901"/>
          <a:stretch>
            <a:fillRect/>
          </a:stretch>
        </p:blipFill>
        <p:spPr>
          <a:xfrm>
            <a:off x="900113" y="1557339"/>
            <a:ext cx="3167062" cy="4810125"/>
          </a:xfrm>
          <a:prstGeom prst="rect">
            <a:avLst/>
          </a:prstGeom>
          <a:ln w="25400" cmpd="sng">
            <a:solidFill>
              <a:schemeClr val="accent6"/>
            </a:solidFill>
          </a:ln>
        </p:spPr>
      </p:pic>
    </p:spTree>
    <p:extLst>
      <p:ext uri="{BB962C8B-B14F-4D97-AF65-F5344CB8AC3E}">
        <p14:creationId xmlns:p14="http://schemas.microsoft.com/office/powerpoint/2010/main" val="11237472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4 Imagen" descr="OPDETC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4500563" y="1916114"/>
            <a:ext cx="4248150" cy="3970337"/>
          </a:xfrm>
          <a:prstGeom prst="rect">
            <a:avLst/>
          </a:prstGeom>
        </p:spPr>
        <p:style>
          <a:lnRef idx="2">
            <a:schemeClr val="accent6"/>
          </a:lnRef>
          <a:fillRef idx="1">
            <a:schemeClr val="lt1"/>
          </a:fillRef>
          <a:effectRef idx="0">
            <a:schemeClr val="accent6"/>
          </a:effectRef>
          <a:fontRef idx="minor">
            <a:schemeClr val="dk1"/>
          </a:fontRef>
        </p:style>
        <p:txBody>
          <a:bodyPr lIns="91429" tIns="45715" rIns="91429" bIns="45715">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defRPr/>
            </a:pPr>
            <a:r>
              <a:rPr lang="es-ES" b="1" smtClean="0">
                <a:solidFill>
                  <a:srgbClr val="000000"/>
                </a:solidFill>
                <a:latin typeface="Calibri" charset="0"/>
              </a:rPr>
              <a:t>Física y  Química con los cursos de 3º ESO, 4º ESO y 1º Bachillerato.</a:t>
            </a:r>
          </a:p>
          <a:p>
            <a:pPr algn="just" eaLnBrk="1" hangingPunct="1">
              <a:defRPr/>
            </a:pPr>
            <a:r>
              <a:rPr lang="es-ES" b="1" smtClean="0">
                <a:solidFill>
                  <a:srgbClr val="000000"/>
                </a:solidFill>
                <a:latin typeface="Calibri" charset="0"/>
              </a:rPr>
              <a:t>Biología y Geología con los cursos 3º ESO y 4º ESO</a:t>
            </a:r>
          </a:p>
          <a:p>
            <a:pPr algn="just" eaLnBrk="1" hangingPunct="1">
              <a:defRPr/>
            </a:pPr>
            <a:r>
              <a:rPr lang="es-ES" b="1" smtClean="0">
                <a:solidFill>
                  <a:srgbClr val="000000"/>
                </a:solidFill>
                <a:latin typeface="Calibri" charset="0"/>
              </a:rPr>
              <a:t>Ciencias Aplicadas a la Actividad Profesional con 4º ESO</a:t>
            </a:r>
          </a:p>
          <a:p>
            <a:pPr algn="just" eaLnBrk="1" hangingPunct="1">
              <a:defRPr/>
            </a:pPr>
            <a:r>
              <a:rPr lang="es-ES" b="1" smtClean="0">
                <a:solidFill>
                  <a:srgbClr val="000000"/>
                </a:solidFill>
                <a:latin typeface="Calibri" charset="0"/>
              </a:rPr>
              <a:t>Cultura Científica con 4º ESO y 1º Bachillerato.</a:t>
            </a:r>
          </a:p>
          <a:p>
            <a:pPr algn="just" eaLnBrk="1" hangingPunct="1">
              <a:defRPr/>
            </a:pPr>
            <a:r>
              <a:rPr lang="es-ES" b="1" smtClean="0">
                <a:solidFill>
                  <a:srgbClr val="000000"/>
                </a:solidFill>
                <a:latin typeface="Calibri" charset="0"/>
              </a:rPr>
              <a:t>Plástica y Visual con 1º ESO y 4º ESO</a:t>
            </a:r>
          </a:p>
          <a:p>
            <a:pPr algn="just" eaLnBrk="1" hangingPunct="1">
              <a:defRPr/>
            </a:pPr>
            <a:r>
              <a:rPr lang="es-ES" b="1" smtClean="0">
                <a:solidFill>
                  <a:srgbClr val="000000"/>
                </a:solidFill>
                <a:latin typeface="Calibri" charset="0"/>
              </a:rPr>
              <a:t>Ámbito Socio-Lingüístico con 3º PMAR</a:t>
            </a:r>
          </a:p>
          <a:p>
            <a:pPr algn="just" eaLnBrk="1" hangingPunct="1">
              <a:defRPr/>
            </a:pPr>
            <a:r>
              <a:rPr lang="es-ES" b="1" smtClean="0">
                <a:solidFill>
                  <a:srgbClr val="000000"/>
                </a:solidFill>
                <a:latin typeface="Calibri" charset="0"/>
              </a:rPr>
              <a:t>Además, han participado los alumnos del Club de la Ciencia (1º-4ºESO) y los de Formación Básica de Mecanizado.</a:t>
            </a:r>
          </a:p>
          <a:p>
            <a:pPr algn="just" eaLnBrk="1" hangingPunct="1">
              <a:defRPr/>
            </a:pPr>
            <a:endParaRPr lang="es-ES" b="1" smtClean="0">
              <a:solidFill>
                <a:srgbClr val="000000"/>
              </a:solidFill>
              <a:latin typeface="Calibri" charset="0"/>
            </a:endParaRPr>
          </a:p>
        </p:txBody>
      </p:sp>
      <p:sp>
        <p:nvSpPr>
          <p:cNvPr id="15363" name="AutoShape 2" descr="Resultado de imagen de fondos de quesos"/>
          <p:cNvSpPr>
            <a:spLocks noChangeAspect="1" noChangeArrowheads="1"/>
          </p:cNvSpPr>
          <p:nvPr/>
        </p:nvSpPr>
        <p:spPr bwMode="auto">
          <a:xfrm>
            <a:off x="155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endParaRPr lang="es-ES">
              <a:latin typeface="Calibri" charset="0"/>
            </a:endParaRPr>
          </a:p>
        </p:txBody>
      </p:sp>
      <p:sp>
        <p:nvSpPr>
          <p:cNvPr id="6" name="5 Rectángulo"/>
          <p:cNvSpPr/>
          <p:nvPr/>
        </p:nvSpPr>
        <p:spPr>
          <a:xfrm>
            <a:off x="1043608" y="404664"/>
            <a:ext cx="6984776"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29" tIns="45715" rIns="91429" bIns="45715">
            <a:spAutoFit/>
          </a:bodyPr>
          <a:lstStyle/>
          <a:p>
            <a:pPr algn="ctr">
              <a:defRPr/>
            </a:pP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Asignaturas y cursos implicados</a:t>
            </a:r>
          </a:p>
        </p:txBody>
      </p:sp>
      <p:pic>
        <p:nvPicPr>
          <p:cNvPr id="7" name="6 Imagen" descr="PHOTO-2019-05-31-14-58-52.jpg"/>
          <p:cNvPicPr>
            <a:picLocks noChangeAspect="1"/>
          </p:cNvPicPr>
          <p:nvPr/>
        </p:nvPicPr>
        <p:blipFill>
          <a:blip r:embed="rId3"/>
          <a:stretch>
            <a:fillRect/>
          </a:stretch>
        </p:blipFill>
        <p:spPr>
          <a:xfrm>
            <a:off x="900113" y="1628776"/>
            <a:ext cx="3167062" cy="4824413"/>
          </a:xfrm>
          <a:prstGeom prst="rect">
            <a:avLst/>
          </a:prstGeom>
          <a:ln w="25400">
            <a:solidFill>
              <a:schemeClr val="accent6"/>
            </a:solidFill>
          </a:ln>
        </p:spPr>
      </p:pic>
    </p:spTree>
    <p:extLst>
      <p:ext uri="{BB962C8B-B14F-4D97-AF65-F5344CB8AC3E}">
        <p14:creationId xmlns:p14="http://schemas.microsoft.com/office/powerpoint/2010/main" val="9743110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4 Imagen" descr="OPDETC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4500563" y="1484313"/>
            <a:ext cx="4248150" cy="5078412"/>
          </a:xfrm>
          <a:prstGeom prst="rect">
            <a:avLst/>
          </a:prstGeom>
        </p:spPr>
        <p:style>
          <a:lnRef idx="2">
            <a:schemeClr val="accent6"/>
          </a:lnRef>
          <a:fillRef idx="1">
            <a:schemeClr val="lt1"/>
          </a:fillRef>
          <a:effectRef idx="0">
            <a:schemeClr val="accent6"/>
          </a:effectRef>
          <a:fontRef idx="minor">
            <a:schemeClr val="dk1"/>
          </a:fontRef>
        </p:style>
        <p:txBody>
          <a:bodyPr lIns="91429" tIns="45715" rIns="91429" bIns="45715">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defRPr/>
            </a:pPr>
            <a:r>
              <a:rPr lang="es-ES" b="1" smtClean="0">
                <a:solidFill>
                  <a:srgbClr val="000000"/>
                </a:solidFill>
                <a:latin typeface="Calibri" charset="0"/>
              </a:rPr>
              <a:t>La tabla periódica ha sido confeccionada con botellas de plástico de agua mineral de 500 ml vacías, que se han ido reutilizadas por los alumnos, profesores y personal de limpieza del IES. Estas botella proceden de la máquina expendedora existente y la cafetería del Instituto.</a:t>
            </a:r>
          </a:p>
          <a:p>
            <a:pPr algn="just" eaLnBrk="1" hangingPunct="1">
              <a:defRPr/>
            </a:pPr>
            <a:r>
              <a:rPr lang="es-ES" b="1" smtClean="0">
                <a:solidFill>
                  <a:srgbClr val="000000"/>
                </a:solidFill>
                <a:latin typeface="Calibri" charset="0"/>
              </a:rPr>
              <a:t>Otros materiales utilizados para la elaboración de la estructura básica han sido: pistola de silicona, barras de silicona, hilo, pajitas de colores largas, alambre, papel, goma EVA y pegamento.</a:t>
            </a:r>
          </a:p>
          <a:p>
            <a:pPr algn="just" eaLnBrk="1" hangingPunct="1">
              <a:defRPr/>
            </a:pPr>
            <a:r>
              <a:rPr lang="es-ES" b="1" smtClean="0">
                <a:solidFill>
                  <a:srgbClr val="000000"/>
                </a:solidFill>
                <a:latin typeface="Calibri" charset="0"/>
              </a:rPr>
              <a:t>El armazón de la tabla está formado por unas barras de hierro que los alumnos de mecanizado suministraron.</a:t>
            </a:r>
          </a:p>
          <a:p>
            <a:pPr algn="just" eaLnBrk="1" hangingPunct="1">
              <a:defRPr/>
            </a:pPr>
            <a:r>
              <a:rPr lang="es-ES" b="1" smtClean="0">
                <a:solidFill>
                  <a:srgbClr val="000000"/>
                </a:solidFill>
                <a:latin typeface="Calibri" charset="0"/>
              </a:rPr>
              <a:t>Finalmente, diferentes objetos que han sido introducidos en cada botella, y que van, desde un globo, hasta un móvil.</a:t>
            </a:r>
          </a:p>
        </p:txBody>
      </p:sp>
      <p:sp>
        <p:nvSpPr>
          <p:cNvPr id="16387" name="AutoShape 2" descr="Resultado de imagen de fondos de quesos"/>
          <p:cNvSpPr>
            <a:spLocks noChangeAspect="1" noChangeArrowheads="1"/>
          </p:cNvSpPr>
          <p:nvPr/>
        </p:nvSpPr>
        <p:spPr bwMode="auto">
          <a:xfrm>
            <a:off x="155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endParaRPr lang="es-ES">
              <a:latin typeface="Calibri" charset="0"/>
            </a:endParaRPr>
          </a:p>
        </p:txBody>
      </p:sp>
      <p:sp>
        <p:nvSpPr>
          <p:cNvPr id="6" name="5 Rectángulo"/>
          <p:cNvSpPr/>
          <p:nvPr/>
        </p:nvSpPr>
        <p:spPr>
          <a:xfrm>
            <a:off x="1043608" y="404664"/>
            <a:ext cx="5760640"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29" tIns="45715" rIns="91429" bIns="45715">
            <a:spAutoFit/>
          </a:bodyPr>
          <a:lstStyle/>
          <a:p>
            <a:pPr algn="ctr">
              <a:defRPr/>
            </a:pP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Materiales empleados</a:t>
            </a:r>
          </a:p>
        </p:txBody>
      </p:sp>
      <p:pic>
        <p:nvPicPr>
          <p:cNvPr id="7" name="6 Imagen" descr="PHOTO-2019-05-31-14-58-14.jpg"/>
          <p:cNvPicPr>
            <a:picLocks noChangeAspect="1"/>
          </p:cNvPicPr>
          <p:nvPr/>
        </p:nvPicPr>
        <p:blipFill>
          <a:blip r:embed="rId3"/>
          <a:stretch>
            <a:fillRect/>
          </a:stretch>
        </p:blipFill>
        <p:spPr>
          <a:xfrm>
            <a:off x="755651" y="1844675"/>
            <a:ext cx="3292475" cy="4389438"/>
          </a:xfrm>
          <a:prstGeom prst="rect">
            <a:avLst/>
          </a:prstGeom>
          <a:ln w="19050">
            <a:solidFill>
              <a:schemeClr val="accent6"/>
            </a:solidFill>
          </a:ln>
        </p:spPr>
      </p:pic>
    </p:spTree>
    <p:extLst>
      <p:ext uri="{BB962C8B-B14F-4D97-AF65-F5344CB8AC3E}">
        <p14:creationId xmlns:p14="http://schemas.microsoft.com/office/powerpoint/2010/main" val="22860503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4 Imagen" descr="OPDETC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155575" y="1274764"/>
            <a:ext cx="4464050" cy="5356225"/>
          </a:xfrm>
          <a:prstGeom prst="rect">
            <a:avLst/>
          </a:prstGeom>
        </p:spPr>
        <p:style>
          <a:lnRef idx="2">
            <a:schemeClr val="accent6"/>
          </a:lnRef>
          <a:fillRef idx="1">
            <a:schemeClr val="lt1"/>
          </a:fillRef>
          <a:effectRef idx="0">
            <a:schemeClr val="accent6"/>
          </a:effectRef>
          <a:fontRef idx="minor">
            <a:schemeClr val="dk1"/>
          </a:fontRef>
        </p:style>
        <p:txBody>
          <a:bodyPr lIns="91429" tIns="45715" rIns="91429" bIns="45715">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defRPr/>
            </a:pPr>
            <a:r>
              <a:rPr lang="es-ES" b="1" smtClean="0">
                <a:solidFill>
                  <a:srgbClr val="000000"/>
                </a:solidFill>
                <a:latin typeface="Calibri" charset="0"/>
              </a:rPr>
              <a:t>Se ha realizado un reparto de tareas por alumno y asignatura, de tal forma que aquellos que cursan Física y Química han tenido buscado información sobre el número atómico, másico y las propiedades del elemento químico. En  Biología y Geología los alumnos implicados buscaron sobre la importancia de dichos elementos para los seres vivos, así como algunas curiosidades de los mismos.  Los alumnos de PMAR han trabajado la etimología de los elementos relacionados con el queso. En Cultura Científica han obtenido información sobre sus aplicaciones, y han elegido los objetos a introducir en las botellas. En CAAP han recopilado información sobre la nacionalidad de los científicos descubridores de los elementos químicos, así como los quesos presentes en esos países. </a:t>
            </a:r>
          </a:p>
        </p:txBody>
      </p:sp>
      <p:sp>
        <p:nvSpPr>
          <p:cNvPr id="17411" name="AutoShape 2" descr="Resultado de imagen de fondos de quesos"/>
          <p:cNvSpPr>
            <a:spLocks noChangeAspect="1" noChangeArrowheads="1"/>
          </p:cNvSpPr>
          <p:nvPr/>
        </p:nvSpPr>
        <p:spPr bwMode="auto">
          <a:xfrm>
            <a:off x="155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endParaRPr lang="es-ES">
              <a:latin typeface="Calibri" charset="0"/>
            </a:endParaRPr>
          </a:p>
        </p:txBody>
      </p:sp>
      <p:sp>
        <p:nvSpPr>
          <p:cNvPr id="14" name="13 Rectángulo"/>
          <p:cNvSpPr/>
          <p:nvPr/>
        </p:nvSpPr>
        <p:spPr>
          <a:xfrm>
            <a:off x="251520" y="332656"/>
            <a:ext cx="864096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29" tIns="45715" rIns="91429" bIns="45715">
            <a:spAutoFit/>
          </a:bodyPr>
          <a:lstStyle/>
          <a:p>
            <a:pPr algn="ctr">
              <a:defRPr/>
            </a:pP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Proceso de elaboración de la tabla periódica del queso (I)</a:t>
            </a:r>
          </a:p>
        </p:txBody>
      </p:sp>
      <p:pic>
        <p:nvPicPr>
          <p:cNvPr id="15" name="14 Imagen" descr="PHOTO-2019-05-31-14-58-33.jpg"/>
          <p:cNvPicPr>
            <a:picLocks noChangeAspect="1"/>
          </p:cNvPicPr>
          <p:nvPr/>
        </p:nvPicPr>
        <p:blipFill>
          <a:blip r:embed="rId3"/>
          <a:stretch>
            <a:fillRect/>
          </a:stretch>
        </p:blipFill>
        <p:spPr>
          <a:xfrm>
            <a:off x="7164389" y="1196976"/>
            <a:ext cx="1728787" cy="2303463"/>
          </a:xfrm>
          <a:prstGeom prst="rect">
            <a:avLst/>
          </a:prstGeom>
          <a:ln w="25400">
            <a:solidFill>
              <a:schemeClr val="accent6"/>
            </a:solidFill>
          </a:ln>
        </p:spPr>
      </p:pic>
      <p:pic>
        <p:nvPicPr>
          <p:cNvPr id="19" name="18 Imagen" descr="PHOTO-2019-05-31-14-58-52 (1).jpg"/>
          <p:cNvPicPr>
            <a:picLocks noChangeAspect="1"/>
          </p:cNvPicPr>
          <p:nvPr/>
        </p:nvPicPr>
        <p:blipFill>
          <a:blip r:embed="rId4"/>
          <a:stretch>
            <a:fillRect/>
          </a:stretch>
        </p:blipFill>
        <p:spPr>
          <a:xfrm>
            <a:off x="7164389" y="4221164"/>
            <a:ext cx="1620837" cy="2160587"/>
          </a:xfrm>
          <a:prstGeom prst="rect">
            <a:avLst/>
          </a:prstGeom>
          <a:ln w="25400">
            <a:solidFill>
              <a:schemeClr val="accent6"/>
            </a:solidFill>
          </a:ln>
        </p:spPr>
      </p:pic>
      <p:pic>
        <p:nvPicPr>
          <p:cNvPr id="20" name="19 Imagen" descr="IMG_20190614_091533.jpg"/>
          <p:cNvPicPr>
            <a:picLocks noChangeAspect="1"/>
          </p:cNvPicPr>
          <p:nvPr/>
        </p:nvPicPr>
        <p:blipFill>
          <a:blip r:embed="rId5"/>
          <a:stretch>
            <a:fillRect/>
          </a:stretch>
        </p:blipFill>
        <p:spPr>
          <a:xfrm>
            <a:off x="4859339" y="1412875"/>
            <a:ext cx="1965325" cy="2952750"/>
          </a:xfrm>
          <a:prstGeom prst="rect">
            <a:avLst/>
          </a:prstGeom>
          <a:ln w="25400">
            <a:solidFill>
              <a:schemeClr val="accent6"/>
            </a:solidFill>
          </a:ln>
        </p:spPr>
      </p:pic>
      <p:pic>
        <p:nvPicPr>
          <p:cNvPr id="21" name="20 Imagen" descr="IMG_20190614_091558.jpg"/>
          <p:cNvPicPr>
            <a:picLocks noChangeAspect="1"/>
          </p:cNvPicPr>
          <p:nvPr/>
        </p:nvPicPr>
        <p:blipFill>
          <a:blip r:embed="rId6"/>
          <a:srcRect r="12195" b="12195"/>
          <a:stretch>
            <a:fillRect/>
          </a:stretch>
        </p:blipFill>
        <p:spPr>
          <a:xfrm>
            <a:off x="5003801" y="4797425"/>
            <a:ext cx="1655763" cy="1727200"/>
          </a:xfrm>
          <a:prstGeom prst="rect">
            <a:avLst/>
          </a:prstGeom>
          <a:ln w="25400">
            <a:solidFill>
              <a:schemeClr val="accent6"/>
            </a:solidFill>
          </a:ln>
        </p:spPr>
      </p:pic>
    </p:spTree>
    <p:extLst>
      <p:ext uri="{BB962C8B-B14F-4D97-AF65-F5344CB8AC3E}">
        <p14:creationId xmlns:p14="http://schemas.microsoft.com/office/powerpoint/2010/main" val="836323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4 Imagen" descr="OPDETC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3635375" y="1125539"/>
            <a:ext cx="5257800" cy="5354637"/>
          </a:xfrm>
          <a:prstGeom prst="rect">
            <a:avLst/>
          </a:prstGeom>
        </p:spPr>
        <p:style>
          <a:lnRef idx="2">
            <a:schemeClr val="accent6"/>
          </a:lnRef>
          <a:fillRef idx="1">
            <a:schemeClr val="lt1"/>
          </a:fillRef>
          <a:effectRef idx="0">
            <a:schemeClr val="accent6"/>
          </a:effectRef>
          <a:fontRef idx="minor">
            <a:schemeClr val="dk1"/>
          </a:fontRef>
        </p:style>
        <p:txBody>
          <a:bodyPr lIns="91429" tIns="45715" rIns="91429" bIns="45715">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defRPr/>
            </a:pPr>
            <a:r>
              <a:rPr lang="es-ES" b="1" smtClean="0">
                <a:solidFill>
                  <a:srgbClr val="000000"/>
                </a:solidFill>
                <a:latin typeface="Calibri" charset="0"/>
              </a:rPr>
              <a:t>Con la información obtenida se ha comenzado la construcción de la tabla periódica por los alumnos de Cultura Científica, CAAP y del Club de la Ciencia: han unido las botellas, colocado las letras, atado las etiquetas al cuello de las botellas con la información sobre los elementos químicos y han introducido los objetos. Una vez listas las botellas se colocaron según la clásica disposición de la tabla periódica por grupos y periodos, sobre un armazón de hierro restaurado por los alumnos de Taller de Mecanizado. </a:t>
            </a:r>
          </a:p>
          <a:p>
            <a:pPr algn="just" eaLnBrk="1" hangingPunct="1">
              <a:defRPr/>
            </a:pPr>
            <a:r>
              <a:rPr lang="es-ES" b="1" smtClean="0">
                <a:solidFill>
                  <a:srgbClr val="000000"/>
                </a:solidFill>
                <a:latin typeface="Calibri" charset="0"/>
              </a:rPr>
              <a:t>Los alumnos de plástica y visual realizaron un dibujo sobre la mascota del queso. (Se seleccionó el más votado por los alumnos).</a:t>
            </a:r>
          </a:p>
          <a:p>
            <a:pPr algn="just" eaLnBrk="1" hangingPunct="1">
              <a:defRPr/>
            </a:pPr>
            <a:r>
              <a:rPr lang="es-ES" b="1" smtClean="0">
                <a:solidFill>
                  <a:srgbClr val="000000"/>
                </a:solidFill>
                <a:latin typeface="Calibri" charset="0"/>
              </a:rPr>
              <a:t>Finalmente los alumnos de Tecnología han realizado las pegatinas/etiquetas con la información en realidad aumentada (AR), empelando el programa </a:t>
            </a:r>
            <a:r>
              <a:rPr lang="ja-JP" altLang="es-ES" b="1" smtClean="0">
                <a:solidFill>
                  <a:srgbClr val="000000"/>
                </a:solidFill>
                <a:latin typeface="Calibri" charset="0"/>
              </a:rPr>
              <a:t>“</a:t>
            </a:r>
            <a:r>
              <a:rPr lang="es-ES" b="1" smtClean="0">
                <a:solidFill>
                  <a:srgbClr val="000000"/>
                </a:solidFill>
                <a:latin typeface="Calibri" charset="0"/>
              </a:rPr>
              <a:t>Creator</a:t>
            </a:r>
            <a:r>
              <a:rPr lang="ja-JP" altLang="es-ES" b="1" smtClean="0">
                <a:solidFill>
                  <a:srgbClr val="000000"/>
                </a:solidFill>
                <a:latin typeface="Calibri" charset="0"/>
              </a:rPr>
              <a:t>”</a:t>
            </a:r>
            <a:r>
              <a:rPr lang="es-ES" b="1" smtClean="0">
                <a:solidFill>
                  <a:srgbClr val="000000"/>
                </a:solidFill>
                <a:latin typeface="Calibri" charset="0"/>
              </a:rPr>
              <a:t> de Aumentaty. Por el momento, únicamente ha sido posible realizarlo con algunos elementos químicos.</a:t>
            </a:r>
          </a:p>
        </p:txBody>
      </p:sp>
      <p:sp>
        <p:nvSpPr>
          <p:cNvPr id="18435" name="AutoShape 2" descr="Resultado de imagen de fondos de quesos"/>
          <p:cNvSpPr>
            <a:spLocks noChangeAspect="1" noChangeArrowheads="1"/>
          </p:cNvSpPr>
          <p:nvPr/>
        </p:nvSpPr>
        <p:spPr bwMode="auto">
          <a:xfrm>
            <a:off x="155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endParaRPr lang="es-ES">
              <a:latin typeface="Calibri" charset="0"/>
            </a:endParaRPr>
          </a:p>
        </p:txBody>
      </p:sp>
      <p:sp>
        <p:nvSpPr>
          <p:cNvPr id="14" name="13 Rectángulo"/>
          <p:cNvSpPr/>
          <p:nvPr/>
        </p:nvSpPr>
        <p:spPr>
          <a:xfrm>
            <a:off x="179512" y="332656"/>
            <a:ext cx="8712968"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29" tIns="45715" rIns="91429" bIns="45715">
            <a:spAutoFit/>
          </a:bodyPr>
          <a:lstStyle/>
          <a:p>
            <a:pPr algn="ctr">
              <a:defRPr/>
            </a:pP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Proceso de elaboración de la tabla periódica del queso (II)</a:t>
            </a:r>
          </a:p>
        </p:txBody>
      </p:sp>
      <p:pic>
        <p:nvPicPr>
          <p:cNvPr id="6" name="5 Imagen" descr="PHOTO-2019-05-31-14-58-52 (2).jpg"/>
          <p:cNvPicPr>
            <a:picLocks noChangeAspect="1"/>
          </p:cNvPicPr>
          <p:nvPr/>
        </p:nvPicPr>
        <p:blipFill>
          <a:blip r:embed="rId3"/>
          <a:stretch>
            <a:fillRect/>
          </a:stretch>
        </p:blipFill>
        <p:spPr>
          <a:xfrm>
            <a:off x="323850" y="4437063"/>
            <a:ext cx="1314450" cy="2087562"/>
          </a:xfrm>
          <a:prstGeom prst="rect">
            <a:avLst/>
          </a:prstGeom>
          <a:ln w="25400">
            <a:solidFill>
              <a:schemeClr val="accent6"/>
            </a:solidFill>
          </a:ln>
        </p:spPr>
      </p:pic>
      <p:pic>
        <p:nvPicPr>
          <p:cNvPr id="7" name="6 Imagen" descr="PHOTO-2019-05-31-14-58-50.jpg"/>
          <p:cNvPicPr>
            <a:picLocks noChangeAspect="1"/>
          </p:cNvPicPr>
          <p:nvPr/>
        </p:nvPicPr>
        <p:blipFill>
          <a:blip r:embed="rId4"/>
          <a:stretch>
            <a:fillRect/>
          </a:stretch>
        </p:blipFill>
        <p:spPr>
          <a:xfrm>
            <a:off x="1979613" y="4554538"/>
            <a:ext cx="1439862" cy="2114550"/>
          </a:xfrm>
          <a:prstGeom prst="rect">
            <a:avLst/>
          </a:prstGeom>
          <a:ln w="25400">
            <a:solidFill>
              <a:schemeClr val="accent6"/>
            </a:solidFill>
          </a:ln>
        </p:spPr>
      </p:pic>
      <p:pic>
        <p:nvPicPr>
          <p:cNvPr id="8" name="7 Imagen" descr="IMG_20190614_111927.jpg"/>
          <p:cNvPicPr>
            <a:picLocks noChangeAspect="1"/>
          </p:cNvPicPr>
          <p:nvPr/>
        </p:nvPicPr>
        <p:blipFill>
          <a:blip r:embed="rId5"/>
          <a:stretch>
            <a:fillRect/>
          </a:stretch>
        </p:blipFill>
        <p:spPr>
          <a:xfrm>
            <a:off x="827088" y="1052513"/>
            <a:ext cx="2355850" cy="3141662"/>
          </a:xfrm>
          <a:prstGeom prst="rect">
            <a:avLst/>
          </a:prstGeom>
          <a:ln w="25400">
            <a:solidFill>
              <a:schemeClr val="accent6"/>
            </a:solidFill>
          </a:ln>
        </p:spPr>
      </p:pic>
    </p:spTree>
    <p:extLst>
      <p:ext uri="{BB962C8B-B14F-4D97-AF65-F5344CB8AC3E}">
        <p14:creationId xmlns:p14="http://schemas.microsoft.com/office/powerpoint/2010/main" val="5941502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4 Imagen" descr="OPDETC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AutoShape 2" descr="Resultado de imagen de fondos de quesos"/>
          <p:cNvSpPr>
            <a:spLocks noChangeAspect="1" noChangeArrowheads="1"/>
          </p:cNvSpPr>
          <p:nvPr/>
        </p:nvSpPr>
        <p:spPr bwMode="auto">
          <a:xfrm>
            <a:off x="155575" y="-14446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endParaRPr lang="es-ES">
              <a:latin typeface="Calibri" charset="0"/>
            </a:endParaRPr>
          </a:p>
        </p:txBody>
      </p:sp>
      <p:sp>
        <p:nvSpPr>
          <p:cNvPr id="14" name="13 Rectángulo"/>
          <p:cNvSpPr/>
          <p:nvPr/>
        </p:nvSpPr>
        <p:spPr>
          <a:xfrm>
            <a:off x="683568" y="260649"/>
            <a:ext cx="806489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29" tIns="45715" rIns="91429" bIns="45715">
            <a:spAutoFit/>
          </a:bodyPr>
          <a:lstStyle/>
          <a:p>
            <a:pPr algn="ctr">
              <a:defRPr/>
            </a:pPr>
            <a:r>
              <a:rPr lang="es-E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Resultado de la tabla periódica del queso</a:t>
            </a:r>
          </a:p>
        </p:txBody>
      </p:sp>
      <p:sp>
        <p:nvSpPr>
          <p:cNvPr id="7" name="6 CuadroTexto"/>
          <p:cNvSpPr txBox="1"/>
          <p:nvPr/>
        </p:nvSpPr>
        <p:spPr>
          <a:xfrm>
            <a:off x="323851" y="5373688"/>
            <a:ext cx="8569325" cy="1200150"/>
          </a:xfrm>
          <a:prstGeom prst="rect">
            <a:avLst/>
          </a:prstGeom>
        </p:spPr>
        <p:style>
          <a:lnRef idx="2">
            <a:schemeClr val="accent6"/>
          </a:lnRef>
          <a:fillRef idx="1">
            <a:schemeClr val="lt1"/>
          </a:fillRef>
          <a:effectRef idx="0">
            <a:schemeClr val="accent6"/>
          </a:effectRef>
          <a:fontRef idx="minor">
            <a:schemeClr val="dk1"/>
          </a:fontRef>
        </p:style>
        <p:txBody>
          <a:bodyPr lIns="91429" tIns="45715" rIns="91429" bIns="45715">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defRPr/>
            </a:pPr>
            <a:r>
              <a:rPr lang="es-ES" b="1" smtClean="0">
                <a:solidFill>
                  <a:srgbClr val="000000"/>
                </a:solidFill>
                <a:latin typeface="Calibri" charset="0"/>
              </a:rPr>
              <a:t>Todo el trabajo ha sido valorado según los estándares programados por el profesorado y además, en septiembre, la tabla periódica del queso saldrá fuera del aula, para ser presentada y expuesta en diferentes centros de Manzanares por alumnos que se han ofrecido voluntariamente.  </a:t>
            </a:r>
          </a:p>
        </p:txBody>
      </p:sp>
      <p:pic>
        <p:nvPicPr>
          <p:cNvPr id="15" name="14 Imagen" descr="IMG_20190619_131231.jpg"/>
          <p:cNvPicPr>
            <a:picLocks noChangeAspect="1"/>
          </p:cNvPicPr>
          <p:nvPr/>
        </p:nvPicPr>
        <p:blipFill>
          <a:blip r:embed="rId3"/>
          <a:srcRect l="13776" r="6688"/>
          <a:stretch>
            <a:fillRect/>
          </a:stretch>
        </p:blipFill>
        <p:spPr>
          <a:xfrm>
            <a:off x="468313" y="1125538"/>
            <a:ext cx="4679950" cy="4032250"/>
          </a:xfrm>
          <a:prstGeom prst="rect">
            <a:avLst/>
          </a:prstGeom>
          <a:ln w="25400">
            <a:solidFill>
              <a:schemeClr val="accent6"/>
            </a:solidFill>
          </a:ln>
        </p:spPr>
      </p:pic>
      <p:pic>
        <p:nvPicPr>
          <p:cNvPr id="19" name="18 Imagen" descr="IMG_20190619_131308.jpg"/>
          <p:cNvPicPr>
            <a:picLocks noChangeAspect="1"/>
          </p:cNvPicPr>
          <p:nvPr/>
        </p:nvPicPr>
        <p:blipFill>
          <a:blip r:embed="rId4"/>
          <a:stretch>
            <a:fillRect/>
          </a:stretch>
        </p:blipFill>
        <p:spPr>
          <a:xfrm>
            <a:off x="6011864" y="3141664"/>
            <a:ext cx="2689225" cy="2016125"/>
          </a:xfrm>
          <a:prstGeom prst="rect">
            <a:avLst/>
          </a:prstGeom>
          <a:ln w="25400">
            <a:solidFill>
              <a:schemeClr val="accent6"/>
            </a:solidFill>
          </a:ln>
        </p:spPr>
      </p:pic>
      <p:pic>
        <p:nvPicPr>
          <p:cNvPr id="20" name="19 Imagen" descr="IMG_20190619_181538.jpg"/>
          <p:cNvPicPr>
            <a:picLocks noChangeAspect="1"/>
          </p:cNvPicPr>
          <p:nvPr/>
        </p:nvPicPr>
        <p:blipFill>
          <a:blip r:embed="rId5"/>
          <a:stretch>
            <a:fillRect/>
          </a:stretch>
        </p:blipFill>
        <p:spPr>
          <a:xfrm>
            <a:off x="5651500" y="1052514"/>
            <a:ext cx="2592388" cy="1944687"/>
          </a:xfrm>
          <a:prstGeom prst="rect">
            <a:avLst/>
          </a:prstGeom>
          <a:ln w="25400">
            <a:solidFill>
              <a:schemeClr val="accent6"/>
            </a:solidFill>
          </a:ln>
        </p:spPr>
      </p:pic>
    </p:spTree>
    <p:extLst>
      <p:ext uri="{BB962C8B-B14F-4D97-AF65-F5344CB8AC3E}">
        <p14:creationId xmlns:p14="http://schemas.microsoft.com/office/powerpoint/2010/main" val="27742332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4 Imagen" descr="OPDETC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25 Rectángulo"/>
          <p:cNvSpPr/>
          <p:nvPr/>
        </p:nvSpPr>
        <p:spPr>
          <a:xfrm>
            <a:off x="4787900" y="692151"/>
            <a:ext cx="4032250" cy="5903913"/>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s-ES"/>
          </a:p>
        </p:txBody>
      </p:sp>
      <p:sp>
        <p:nvSpPr>
          <p:cNvPr id="20483" name="21 CuadroTexto"/>
          <p:cNvSpPr txBox="1">
            <a:spLocks noChangeArrowheads="1"/>
          </p:cNvSpPr>
          <p:nvPr/>
        </p:nvSpPr>
        <p:spPr bwMode="auto">
          <a:xfrm>
            <a:off x="4932364" y="836613"/>
            <a:ext cx="37798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Tx/>
              <a:buAutoNum type="arabicPeriod"/>
            </a:pPr>
            <a:r>
              <a:rPr lang="es-ES" sz="1800" b="1">
                <a:solidFill>
                  <a:srgbClr val="FF0000"/>
                </a:solidFill>
                <a:latin typeface="Calibri" charset="0"/>
              </a:rPr>
              <a:t>Símbolo del elemento químico</a:t>
            </a:r>
            <a:r>
              <a:rPr lang="es-ES" sz="1800" b="1">
                <a:latin typeface="Calibri" charset="0"/>
              </a:rPr>
              <a:t>. </a:t>
            </a:r>
          </a:p>
          <a:p>
            <a:pPr algn="just" eaLnBrk="1" hangingPunct="1">
              <a:buFontTx/>
              <a:buAutoNum type="arabicPeriod"/>
            </a:pPr>
            <a:r>
              <a:rPr lang="es-ES" sz="1800" b="1">
                <a:solidFill>
                  <a:srgbClr val="FF0000"/>
                </a:solidFill>
                <a:latin typeface="Calibri" charset="0"/>
              </a:rPr>
              <a:t>Tarjeta informativa. </a:t>
            </a:r>
            <a:r>
              <a:rPr lang="es-ES" sz="1800" b="1">
                <a:latin typeface="Calibri" charset="0"/>
              </a:rPr>
              <a:t>Se muestran datos y propiedades del elemento químico.</a:t>
            </a:r>
          </a:p>
          <a:p>
            <a:pPr algn="just" eaLnBrk="1" hangingPunct="1">
              <a:buFontTx/>
              <a:buAutoNum type="arabicPeriod"/>
            </a:pPr>
            <a:r>
              <a:rPr lang="es-ES" sz="1800" b="1">
                <a:solidFill>
                  <a:srgbClr val="FF0000"/>
                </a:solidFill>
                <a:latin typeface="Calibri" charset="0"/>
              </a:rPr>
              <a:t>Objetos </a:t>
            </a:r>
            <a:r>
              <a:rPr lang="es-ES" sz="1800" b="1">
                <a:latin typeface="Calibri" charset="0"/>
              </a:rPr>
              <a:t>que nos muestran aplicaciones, curiosidades e historias de interés de los elementos químicos. </a:t>
            </a:r>
          </a:p>
          <a:p>
            <a:pPr algn="just" eaLnBrk="1" hangingPunct="1">
              <a:buFontTx/>
              <a:buAutoNum type="arabicPeriod"/>
            </a:pPr>
            <a:r>
              <a:rPr lang="es-ES" sz="1800" b="1">
                <a:solidFill>
                  <a:srgbClr val="FF0000"/>
                </a:solidFill>
                <a:latin typeface="Calibri" charset="0"/>
              </a:rPr>
              <a:t>Etiqueta con trocito de queso</a:t>
            </a:r>
            <a:r>
              <a:rPr lang="es-ES" sz="1800" b="1">
                <a:latin typeface="Calibri" charset="0"/>
              </a:rPr>
              <a:t>. Nos indica que elementos químicos podemos encontrar en el queso.</a:t>
            </a:r>
          </a:p>
          <a:p>
            <a:pPr algn="just" eaLnBrk="1" hangingPunct="1">
              <a:buFontTx/>
              <a:buAutoNum type="arabicPeriod"/>
            </a:pPr>
            <a:r>
              <a:rPr lang="es-ES" sz="1800" b="1">
                <a:solidFill>
                  <a:srgbClr val="FF0000"/>
                </a:solidFill>
                <a:latin typeface="Calibri" charset="0"/>
              </a:rPr>
              <a:t>Marcador de realidad aumentada. </a:t>
            </a:r>
            <a:r>
              <a:rPr lang="es-ES" sz="1800" b="1">
                <a:latin typeface="Calibri" charset="0"/>
              </a:rPr>
              <a:t>Nos informa sobre la nacionalidad y la vida del descubridor del elemento químico.</a:t>
            </a:r>
          </a:p>
          <a:p>
            <a:pPr algn="just" eaLnBrk="1" hangingPunct="1">
              <a:buFontTx/>
              <a:buAutoNum type="arabicPeriod"/>
            </a:pPr>
            <a:r>
              <a:rPr lang="es-ES" sz="1800" b="1">
                <a:solidFill>
                  <a:srgbClr val="FF0000"/>
                </a:solidFill>
                <a:latin typeface="Calibri" charset="0"/>
              </a:rPr>
              <a:t>Marcador de realidad aumentada</a:t>
            </a:r>
            <a:r>
              <a:rPr lang="es-ES" sz="1800" b="1">
                <a:latin typeface="Calibri" charset="0"/>
              </a:rPr>
              <a:t>, Nos informa del tipo de queso asociado a la nacionalidad del descubridor del elementos químico.</a:t>
            </a:r>
          </a:p>
        </p:txBody>
      </p:sp>
      <p:grpSp>
        <p:nvGrpSpPr>
          <p:cNvPr id="20484" name="24 Grupo"/>
          <p:cNvGrpSpPr>
            <a:grpSpLocks/>
          </p:cNvGrpSpPr>
          <p:nvPr/>
        </p:nvGrpSpPr>
        <p:grpSpPr bwMode="auto">
          <a:xfrm>
            <a:off x="250826" y="836613"/>
            <a:ext cx="4321175" cy="5565993"/>
            <a:chOff x="250825" y="620713"/>
            <a:chExt cx="4249738" cy="5782767"/>
          </a:xfrm>
        </p:grpSpPr>
        <p:sp>
          <p:nvSpPr>
            <p:cNvPr id="9" name="8 CuadroTexto"/>
            <p:cNvSpPr txBox="1"/>
            <p:nvPr/>
          </p:nvSpPr>
          <p:spPr>
            <a:xfrm>
              <a:off x="2842509" y="1484960"/>
              <a:ext cx="1369222" cy="67150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s-ES" b="1" dirty="0">
                  <a:solidFill>
                    <a:srgbClr val="FF0000"/>
                  </a:solidFill>
                </a:rPr>
                <a:t>2. Tarjeta informativa</a:t>
              </a:r>
            </a:p>
          </p:txBody>
        </p:sp>
        <p:pic>
          <p:nvPicPr>
            <p:cNvPr id="12" name="11 Imagen" descr="IMG_20190619_085618.jpg"/>
            <p:cNvPicPr>
              <a:picLocks noChangeAspect="1"/>
            </p:cNvPicPr>
            <p:nvPr/>
          </p:nvPicPr>
          <p:blipFill>
            <a:blip r:embed="rId3"/>
            <a:srcRect l="36399" t="9450" r="34201" b="7601"/>
            <a:stretch>
              <a:fillRect/>
            </a:stretch>
          </p:blipFill>
          <p:spPr>
            <a:xfrm>
              <a:off x="1115761" y="620713"/>
              <a:ext cx="1511296" cy="5688528"/>
            </a:xfrm>
            <a:prstGeom prst="rect">
              <a:avLst/>
            </a:prstGeom>
            <a:ln w="25400">
              <a:solidFill>
                <a:schemeClr val="accent6"/>
              </a:solidFill>
            </a:ln>
          </p:spPr>
        </p:pic>
        <p:cxnSp>
          <p:nvCxnSpPr>
            <p:cNvPr id="8" name="7 Conector recto de flecha"/>
            <p:cNvCxnSpPr/>
            <p:nvPr/>
          </p:nvCxnSpPr>
          <p:spPr>
            <a:xfrm flipH="1">
              <a:off x="2555238" y="2133145"/>
              <a:ext cx="647922" cy="72900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flipH="1">
              <a:off x="1835500" y="1341468"/>
              <a:ext cx="576103" cy="86424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2267967" y="980266"/>
              <a:ext cx="1986215" cy="383716"/>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s-ES" b="1" smtClean="0">
                  <a:solidFill>
                    <a:srgbClr val="FF0000"/>
                  </a:solidFill>
                  <a:latin typeface="Calibri" charset="0"/>
                </a:rPr>
                <a:t>1. Símbolo químico </a:t>
              </a:r>
            </a:p>
          </p:txBody>
        </p:sp>
        <p:cxnSp>
          <p:nvCxnSpPr>
            <p:cNvPr id="10" name="9 Conector recto de flecha"/>
            <p:cNvCxnSpPr/>
            <p:nvPr/>
          </p:nvCxnSpPr>
          <p:spPr>
            <a:xfrm>
              <a:off x="826929" y="2349208"/>
              <a:ext cx="649482" cy="12221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250825" y="1915434"/>
              <a:ext cx="1152207" cy="383716"/>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s-ES" b="1" dirty="0">
                  <a:solidFill>
                    <a:srgbClr val="FF0000"/>
                  </a:solidFill>
                </a:rPr>
                <a:t>3. Objetos </a:t>
              </a:r>
            </a:p>
          </p:txBody>
        </p:sp>
        <p:sp>
          <p:nvSpPr>
            <p:cNvPr id="18" name="17 CuadroTexto"/>
            <p:cNvSpPr txBox="1"/>
            <p:nvPr/>
          </p:nvSpPr>
          <p:spPr>
            <a:xfrm>
              <a:off x="396022" y="5731977"/>
              <a:ext cx="1690839" cy="67150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s-ES" b="1" dirty="0">
                  <a:solidFill>
                    <a:srgbClr val="FF0000"/>
                  </a:solidFill>
                </a:rPr>
                <a:t>6. Marcador AR descubridor</a:t>
              </a:r>
            </a:p>
          </p:txBody>
        </p:sp>
        <p:sp>
          <p:nvSpPr>
            <p:cNvPr id="19" name="18 CuadroTexto"/>
            <p:cNvSpPr txBox="1"/>
            <p:nvPr/>
          </p:nvSpPr>
          <p:spPr>
            <a:xfrm>
              <a:off x="2772253" y="2997393"/>
              <a:ext cx="1583113" cy="1247077"/>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s-ES" b="1" dirty="0">
                  <a:solidFill>
                    <a:srgbClr val="FF0000"/>
                  </a:solidFill>
                </a:rPr>
                <a:t>4. Etiqueta presencia elemento en el queso</a:t>
              </a:r>
            </a:p>
          </p:txBody>
        </p:sp>
        <p:sp>
          <p:nvSpPr>
            <p:cNvPr id="20" name="19 CuadroTexto"/>
            <p:cNvSpPr txBox="1"/>
            <p:nvPr/>
          </p:nvSpPr>
          <p:spPr>
            <a:xfrm>
              <a:off x="2987707" y="5085441"/>
              <a:ext cx="1512856" cy="95929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s-ES" b="1" dirty="0">
                  <a:solidFill>
                    <a:srgbClr val="FF0000"/>
                  </a:solidFill>
                </a:rPr>
                <a:t>5. Marcador AR tipo de queso</a:t>
              </a:r>
            </a:p>
          </p:txBody>
        </p:sp>
        <p:cxnSp>
          <p:nvCxnSpPr>
            <p:cNvPr id="24" name="23 Conector recto de flecha"/>
            <p:cNvCxnSpPr>
              <a:stCxn id="19" idx="1"/>
            </p:cNvCxnSpPr>
            <p:nvPr/>
          </p:nvCxnSpPr>
          <p:spPr>
            <a:xfrm flipH="1">
              <a:off x="2050954" y="3620932"/>
              <a:ext cx="721299" cy="8262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flipV="1">
              <a:off x="972125" y="4653317"/>
              <a:ext cx="504286" cy="10786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flipH="1" flipV="1">
              <a:off x="2411603" y="4653317"/>
              <a:ext cx="1216219" cy="4849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3" name="22 Rectángulo"/>
          <p:cNvSpPr/>
          <p:nvPr/>
        </p:nvSpPr>
        <p:spPr>
          <a:xfrm>
            <a:off x="-324544" y="-35684"/>
            <a:ext cx="4248472"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lIns="91429" tIns="45715" rIns="91429" bIns="45715">
            <a:spAutoFit/>
          </a:bodyPr>
          <a:lstStyle/>
          <a:p>
            <a:pPr algn="ctr">
              <a:defRPr/>
            </a:pPr>
            <a:r>
              <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Información en cada botella</a:t>
            </a:r>
          </a:p>
        </p:txBody>
      </p:sp>
    </p:spTree>
    <p:extLst>
      <p:ext uri="{BB962C8B-B14F-4D97-AF65-F5344CB8AC3E}">
        <p14:creationId xmlns:p14="http://schemas.microsoft.com/office/powerpoint/2010/main" val="20091504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229</TotalTime>
  <Words>1488</Words>
  <Application>Microsoft Macintosh PowerPoint</Application>
  <PresentationFormat>Presentación en pantalla (4:3)</PresentationFormat>
  <Paragraphs>84</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dc:creator>
  <cp:lastModifiedBy>Jose</cp:lastModifiedBy>
  <cp:revision>7</cp:revision>
  <dcterms:created xsi:type="dcterms:W3CDTF">2021-11-16T12:54:42Z</dcterms:created>
  <dcterms:modified xsi:type="dcterms:W3CDTF">2021-11-16T16:44:22Z</dcterms:modified>
</cp:coreProperties>
</file>